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9" r:id="rId5"/>
  </p:sldMasterIdLst>
  <p:sldIdLst>
    <p:sldId id="256" r:id="rId6"/>
    <p:sldId id="285" r:id="rId7"/>
    <p:sldId id="257" r:id="rId8"/>
    <p:sldId id="287" r:id="rId9"/>
    <p:sldId id="260" r:id="rId10"/>
    <p:sldId id="267" r:id="rId11"/>
    <p:sldId id="286" r:id="rId12"/>
    <p:sldId id="269" r:id="rId13"/>
    <p:sldId id="28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9" r:id="rId27"/>
    <p:sldId id="282"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0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CB528883-276B-44BB-8700-780D5127A0FA}"/>
    <pc:docChg chg="custSel addSld delSld modSld">
      <pc:chgData name="Pascalle Cup" userId="abbe84a0-611b-406e-b251-e8b4b71c069a" providerId="ADAL" clId="{CB528883-276B-44BB-8700-780D5127A0FA}" dt="2024-05-04T20:16:05.088" v="59" actId="47"/>
      <pc:docMkLst>
        <pc:docMk/>
      </pc:docMkLst>
      <pc:sldChg chg="addSp delSp modSp mod setBg delAnim">
        <pc:chgData name="Pascalle Cup" userId="abbe84a0-611b-406e-b251-e8b4b71c069a" providerId="ADAL" clId="{CB528883-276B-44BB-8700-780D5127A0FA}" dt="2024-05-04T20:13:17.474" v="10" actId="26606"/>
        <pc:sldMkLst>
          <pc:docMk/>
          <pc:sldMk cId="2276399386" sldId="256"/>
        </pc:sldMkLst>
        <pc:spChg chg="mod">
          <ac:chgData name="Pascalle Cup" userId="abbe84a0-611b-406e-b251-e8b4b71c069a" providerId="ADAL" clId="{CB528883-276B-44BB-8700-780D5127A0FA}" dt="2024-05-04T20:13:17.474" v="10" actId="26606"/>
          <ac:spMkLst>
            <pc:docMk/>
            <pc:sldMk cId="2276399386" sldId="256"/>
            <ac:spMk id="2" creationId="{26A63331-444D-8EA1-BCC4-A2849975D820}"/>
          </ac:spMkLst>
        </pc:spChg>
        <pc:spChg chg="mod">
          <ac:chgData name="Pascalle Cup" userId="abbe84a0-611b-406e-b251-e8b4b71c069a" providerId="ADAL" clId="{CB528883-276B-44BB-8700-780D5127A0FA}" dt="2024-05-04T20:13:17.474" v="10" actId="26606"/>
          <ac:spMkLst>
            <pc:docMk/>
            <pc:sldMk cId="2276399386" sldId="256"/>
            <ac:spMk id="3" creationId="{9A740D19-B48B-40D2-EA78-F670CF4594D3}"/>
          </ac:spMkLst>
        </pc:spChg>
        <pc:spChg chg="del">
          <ac:chgData name="Pascalle Cup" userId="abbe84a0-611b-406e-b251-e8b4b71c069a" providerId="ADAL" clId="{CB528883-276B-44BB-8700-780D5127A0FA}" dt="2024-05-04T20:13:01.535" v="7" actId="478"/>
          <ac:spMkLst>
            <pc:docMk/>
            <pc:sldMk cId="2276399386" sldId="256"/>
            <ac:spMk id="4" creationId="{92FA9186-0365-7163-8D3F-2D73E575F5F9}"/>
          </ac:spMkLst>
        </pc:spChg>
        <pc:spChg chg="del">
          <ac:chgData name="Pascalle Cup" userId="abbe84a0-611b-406e-b251-e8b4b71c069a" providerId="ADAL" clId="{CB528883-276B-44BB-8700-780D5127A0FA}" dt="2024-05-04T20:13:00.621" v="5" actId="478"/>
          <ac:spMkLst>
            <pc:docMk/>
            <pc:sldMk cId="2276399386" sldId="256"/>
            <ac:spMk id="5" creationId="{0362AA56-C929-F42D-5044-1ED681D6EE9B}"/>
          </ac:spMkLst>
        </pc:spChg>
        <pc:spChg chg="add">
          <ac:chgData name="Pascalle Cup" userId="abbe84a0-611b-406e-b251-e8b4b71c069a" providerId="ADAL" clId="{CB528883-276B-44BB-8700-780D5127A0FA}" dt="2024-05-04T20:13:17.474" v="10" actId="26606"/>
          <ac:spMkLst>
            <pc:docMk/>
            <pc:sldMk cId="2276399386" sldId="256"/>
            <ac:spMk id="10" creationId="{65219498-D544-41AC-98FE-8F956EF66A62}"/>
          </ac:spMkLst>
        </pc:spChg>
        <pc:spChg chg="add">
          <ac:chgData name="Pascalle Cup" userId="abbe84a0-611b-406e-b251-e8b4b71c069a" providerId="ADAL" clId="{CB528883-276B-44BB-8700-780D5127A0FA}" dt="2024-05-04T20:13:17.474" v="10" actId="26606"/>
          <ac:spMkLst>
            <pc:docMk/>
            <pc:sldMk cId="2276399386" sldId="256"/>
            <ac:spMk id="12" creationId="{F500DBFC-17A9-4E0A-AEE2-A49F9AEEF0FD}"/>
          </ac:spMkLst>
        </pc:spChg>
        <pc:grpChg chg="add">
          <ac:chgData name="Pascalle Cup" userId="abbe84a0-611b-406e-b251-e8b4b71c069a" providerId="ADAL" clId="{CB528883-276B-44BB-8700-780D5127A0FA}" dt="2024-05-04T20:13:17.474" v="10" actId="26606"/>
          <ac:grpSpMkLst>
            <pc:docMk/>
            <pc:sldMk cId="2276399386" sldId="256"/>
            <ac:grpSpMk id="14" creationId="{D74613BB-817C-4C4F-8A24-4936F2F064C0}"/>
          </ac:grpSpMkLst>
        </pc:grpChg>
        <pc:picChg chg="add">
          <ac:chgData name="Pascalle Cup" userId="abbe84a0-611b-406e-b251-e8b4b71c069a" providerId="ADAL" clId="{CB528883-276B-44BB-8700-780D5127A0FA}" dt="2024-05-04T20:13:17.474" v="10" actId="26606"/>
          <ac:picMkLst>
            <pc:docMk/>
            <pc:sldMk cId="2276399386" sldId="256"/>
            <ac:picMk id="7" creationId="{1ECBDD2E-4A57-66A4-655A-AAD3DE93F130}"/>
          </ac:picMkLst>
        </pc:picChg>
      </pc:sldChg>
      <pc:sldChg chg="modSp mod">
        <pc:chgData name="Pascalle Cup" userId="abbe84a0-611b-406e-b251-e8b4b71c069a" providerId="ADAL" clId="{CB528883-276B-44BB-8700-780D5127A0FA}" dt="2024-05-04T20:15:12.712" v="37" actId="1076"/>
        <pc:sldMkLst>
          <pc:docMk/>
          <pc:sldMk cId="3063112598" sldId="267"/>
        </pc:sldMkLst>
        <pc:spChg chg="mod">
          <ac:chgData name="Pascalle Cup" userId="abbe84a0-611b-406e-b251-e8b4b71c069a" providerId="ADAL" clId="{CB528883-276B-44BB-8700-780D5127A0FA}" dt="2024-05-04T20:15:12.712" v="37" actId="1076"/>
          <ac:spMkLst>
            <pc:docMk/>
            <pc:sldMk cId="3063112598" sldId="267"/>
            <ac:spMk id="15" creationId="{F0AF7E93-BA92-A909-B8AB-BEAEDEB12992}"/>
          </ac:spMkLst>
        </pc:spChg>
      </pc:sldChg>
      <pc:sldChg chg="delSp del mod">
        <pc:chgData name="Pascalle Cup" userId="abbe84a0-611b-406e-b251-e8b4b71c069a" providerId="ADAL" clId="{CB528883-276B-44BB-8700-780D5127A0FA}" dt="2024-05-04T20:16:05.088" v="59" actId="47"/>
        <pc:sldMkLst>
          <pc:docMk/>
          <pc:sldMk cId="2746496355" sldId="283"/>
        </pc:sldMkLst>
        <pc:graphicFrameChg chg="del">
          <ac:chgData name="Pascalle Cup" userId="abbe84a0-611b-406e-b251-e8b4b71c069a" providerId="ADAL" clId="{CB528883-276B-44BB-8700-780D5127A0FA}" dt="2024-05-04T20:15:50.978" v="39" actId="21"/>
          <ac:graphicFrameMkLst>
            <pc:docMk/>
            <pc:sldMk cId="2746496355" sldId="283"/>
            <ac:graphicFrameMk id="3" creationId="{BCDEEA28-7B61-6FDA-014D-FE601111D9C0}"/>
          </ac:graphicFrameMkLst>
        </pc:graphicFrameChg>
      </pc:sldChg>
      <pc:sldChg chg="addSp delSp modSp del mod">
        <pc:chgData name="Pascalle Cup" userId="abbe84a0-611b-406e-b251-e8b4b71c069a" providerId="ADAL" clId="{CB528883-276B-44BB-8700-780D5127A0FA}" dt="2024-05-04T20:14:29.194" v="35" actId="47"/>
        <pc:sldMkLst>
          <pc:docMk/>
          <pc:sldMk cId="3100530858" sldId="284"/>
        </pc:sldMkLst>
        <pc:spChg chg="del">
          <ac:chgData name="Pascalle Cup" userId="abbe84a0-611b-406e-b251-e8b4b71c069a" providerId="ADAL" clId="{CB528883-276B-44BB-8700-780D5127A0FA}" dt="2024-05-04T20:13:50.907" v="11" actId="478"/>
          <ac:spMkLst>
            <pc:docMk/>
            <pc:sldMk cId="3100530858" sldId="284"/>
            <ac:spMk id="2" creationId="{423F5EA6-CAD0-28B5-254F-CA616CB6FA91}"/>
          </ac:spMkLst>
        </pc:spChg>
        <pc:spChg chg="add mod">
          <ac:chgData name="Pascalle Cup" userId="abbe84a0-611b-406e-b251-e8b4b71c069a" providerId="ADAL" clId="{CB528883-276B-44BB-8700-780D5127A0FA}" dt="2024-05-04T20:13:50.907" v="11" actId="478"/>
          <ac:spMkLst>
            <pc:docMk/>
            <pc:sldMk cId="3100530858" sldId="284"/>
            <ac:spMk id="6" creationId="{1BE95D54-6BDD-1606-F907-2A857D04DF48}"/>
          </ac:spMkLst>
        </pc:spChg>
        <pc:graphicFrameChg chg="del">
          <ac:chgData name="Pascalle Cup" userId="abbe84a0-611b-406e-b251-e8b4b71c069a" providerId="ADAL" clId="{CB528883-276B-44BB-8700-780D5127A0FA}" dt="2024-05-04T20:14:07.844" v="13" actId="21"/>
          <ac:graphicFrameMkLst>
            <pc:docMk/>
            <pc:sldMk cId="3100530858" sldId="284"/>
            <ac:graphicFrameMk id="4" creationId="{B87B2710-BC0A-3343-9E90-1FE52B63CCCD}"/>
          </ac:graphicFrameMkLst>
        </pc:graphicFrameChg>
        <pc:graphicFrameChg chg="del">
          <ac:chgData name="Pascalle Cup" userId="abbe84a0-611b-406e-b251-e8b4b71c069a" providerId="ADAL" clId="{CB528883-276B-44BB-8700-780D5127A0FA}" dt="2024-05-04T20:14:15.842" v="15" actId="21"/>
          <ac:graphicFrameMkLst>
            <pc:docMk/>
            <pc:sldMk cId="3100530858" sldId="284"/>
            <ac:graphicFrameMk id="5" creationId="{8A54D58D-0885-0DC7-26C5-0CAFD54066F4}"/>
          </ac:graphicFrameMkLst>
        </pc:graphicFrameChg>
      </pc:sldChg>
      <pc:sldChg chg="addSp modSp new mod">
        <pc:chgData name="Pascalle Cup" userId="abbe84a0-611b-406e-b251-e8b4b71c069a" providerId="ADAL" clId="{CB528883-276B-44BB-8700-780D5127A0FA}" dt="2024-05-04T20:14:27.390" v="34" actId="1076"/>
        <pc:sldMkLst>
          <pc:docMk/>
          <pc:sldMk cId="3355813154" sldId="287"/>
        </pc:sldMkLst>
        <pc:spChg chg="mod">
          <ac:chgData name="Pascalle Cup" userId="abbe84a0-611b-406e-b251-e8b4b71c069a" providerId="ADAL" clId="{CB528883-276B-44BB-8700-780D5127A0FA}" dt="2024-05-04T20:14:27.390" v="34" actId="1076"/>
          <ac:spMkLst>
            <pc:docMk/>
            <pc:sldMk cId="3355813154" sldId="287"/>
            <ac:spMk id="2" creationId="{B9486245-2A3A-D236-195C-2F7DFE71B6FF}"/>
          </ac:spMkLst>
        </pc:spChg>
        <pc:graphicFrameChg chg="add mod">
          <ac:chgData name="Pascalle Cup" userId="abbe84a0-611b-406e-b251-e8b4b71c069a" providerId="ADAL" clId="{CB528883-276B-44BB-8700-780D5127A0FA}" dt="2024-05-04T20:14:10.536" v="14"/>
          <ac:graphicFrameMkLst>
            <pc:docMk/>
            <pc:sldMk cId="3355813154" sldId="287"/>
            <ac:graphicFrameMk id="4" creationId="{B87B2710-BC0A-3343-9E90-1FE52B63CCCD}"/>
          </ac:graphicFrameMkLst>
        </pc:graphicFrameChg>
        <pc:graphicFrameChg chg="add mod">
          <ac:chgData name="Pascalle Cup" userId="abbe84a0-611b-406e-b251-e8b4b71c069a" providerId="ADAL" clId="{CB528883-276B-44BB-8700-780D5127A0FA}" dt="2024-05-04T20:14:18.838" v="16"/>
          <ac:graphicFrameMkLst>
            <pc:docMk/>
            <pc:sldMk cId="3355813154" sldId="287"/>
            <ac:graphicFrameMk id="5" creationId="{8A54D58D-0885-0DC7-26C5-0CAFD54066F4}"/>
          </ac:graphicFrameMkLst>
        </pc:graphicFrameChg>
      </pc:sldChg>
      <pc:sldChg chg="addSp modSp new mod">
        <pc:chgData name="Pascalle Cup" userId="abbe84a0-611b-406e-b251-e8b4b71c069a" providerId="ADAL" clId="{CB528883-276B-44BB-8700-780D5127A0FA}" dt="2024-05-04T20:16:02.777" v="58" actId="1076"/>
        <pc:sldMkLst>
          <pc:docMk/>
          <pc:sldMk cId="2385739441" sldId="288"/>
        </pc:sldMkLst>
        <pc:spChg chg="mod">
          <ac:chgData name="Pascalle Cup" userId="abbe84a0-611b-406e-b251-e8b4b71c069a" providerId="ADAL" clId="{CB528883-276B-44BB-8700-780D5127A0FA}" dt="2024-05-04T20:15:58.058" v="57" actId="20577"/>
          <ac:spMkLst>
            <pc:docMk/>
            <pc:sldMk cId="2385739441" sldId="288"/>
            <ac:spMk id="2" creationId="{7BBFD014-EA5D-8F91-82E9-5E826D8F6270}"/>
          </ac:spMkLst>
        </pc:spChg>
        <pc:graphicFrameChg chg="add mod">
          <ac:chgData name="Pascalle Cup" userId="abbe84a0-611b-406e-b251-e8b4b71c069a" providerId="ADAL" clId="{CB528883-276B-44BB-8700-780D5127A0FA}" dt="2024-05-04T20:16:02.777" v="58" actId="1076"/>
          <ac:graphicFrameMkLst>
            <pc:docMk/>
            <pc:sldMk cId="2385739441" sldId="288"/>
            <ac:graphicFrameMk id="3" creationId="{BCDEEA28-7B61-6FDA-014D-FE601111D9C0}"/>
          </ac:graphicFrameMkLst>
        </pc:graphicFrameChg>
      </pc:sldChg>
    </pc:docChg>
  </pc:docChgLst>
  <pc:docChgLst>
    <pc:chgData name="Pascalle Cup" userId="abbe84a0-611b-406e-b251-e8b4b71c069a" providerId="ADAL" clId="{5034C8BC-49B1-4EA1-B868-576C31393675}"/>
    <pc:docChg chg="addSld modSld">
      <pc:chgData name="Pascalle Cup" userId="abbe84a0-611b-406e-b251-e8b4b71c069a" providerId="ADAL" clId="{5034C8BC-49B1-4EA1-B868-576C31393675}" dt="2024-06-09T18:28:36.190" v="43" actId="20577"/>
      <pc:docMkLst>
        <pc:docMk/>
      </pc:docMkLst>
      <pc:sldChg chg="modSp mod">
        <pc:chgData name="Pascalle Cup" userId="abbe84a0-611b-406e-b251-e8b4b71c069a" providerId="ADAL" clId="{5034C8BC-49B1-4EA1-B868-576C31393675}" dt="2024-06-09T18:10:47.136" v="18" actId="20577"/>
        <pc:sldMkLst>
          <pc:docMk/>
          <pc:sldMk cId="2276399386" sldId="256"/>
        </pc:sldMkLst>
        <pc:spChg chg="mod">
          <ac:chgData name="Pascalle Cup" userId="abbe84a0-611b-406e-b251-e8b4b71c069a" providerId="ADAL" clId="{5034C8BC-49B1-4EA1-B868-576C31393675}" dt="2024-06-09T18:10:47.136" v="18" actId="20577"/>
          <ac:spMkLst>
            <pc:docMk/>
            <pc:sldMk cId="2276399386" sldId="256"/>
            <ac:spMk id="3" creationId="{9A740D19-B48B-40D2-EA78-F670CF4594D3}"/>
          </ac:spMkLst>
        </pc:spChg>
      </pc:sldChg>
      <pc:sldChg chg="addSp modSp new mod">
        <pc:chgData name="Pascalle Cup" userId="abbe84a0-611b-406e-b251-e8b4b71c069a" providerId="ADAL" clId="{5034C8BC-49B1-4EA1-B868-576C31393675}" dt="2024-06-09T18:28:36.190" v="43" actId="20577"/>
        <pc:sldMkLst>
          <pc:docMk/>
          <pc:sldMk cId="3148762744" sldId="289"/>
        </pc:sldMkLst>
        <pc:spChg chg="add mod">
          <ac:chgData name="Pascalle Cup" userId="abbe84a0-611b-406e-b251-e8b4b71c069a" providerId="ADAL" clId="{5034C8BC-49B1-4EA1-B868-576C31393675}" dt="2024-06-09T18:28:36.190" v="43" actId="20577"/>
          <ac:spMkLst>
            <pc:docMk/>
            <pc:sldMk cId="3148762744" sldId="289"/>
            <ac:spMk id="3" creationId="{A72E0C9F-ECF5-C043-DDC3-8249D6C2E06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7BDC1-0B10-7CEA-F5F4-A879406C9C7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111B0BD-0AFE-2FD3-59A6-2832B7EE1F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01FC084-7603-D4E3-7E5E-BB18002B7924}"/>
              </a:ext>
            </a:extLst>
          </p:cNvPr>
          <p:cNvSpPr>
            <a:spLocks noGrp="1"/>
          </p:cNvSpPr>
          <p:nvPr>
            <p:ph type="dt" sz="half" idx="10"/>
          </p:nvPr>
        </p:nvSpPr>
        <p:spPr/>
        <p:txBody>
          <a:bodyPr/>
          <a:lstStyle/>
          <a:p>
            <a:fld id="{729E658A-B55C-4C6E-98B9-F97EA366356B}" type="datetimeFigureOut">
              <a:rPr lang="nl-NL" smtClean="0"/>
              <a:t>9-6-2024</a:t>
            </a:fld>
            <a:endParaRPr lang="nl-NL"/>
          </a:p>
        </p:txBody>
      </p:sp>
      <p:sp>
        <p:nvSpPr>
          <p:cNvPr id="5" name="Tijdelijke aanduiding voor voettekst 4">
            <a:extLst>
              <a:ext uri="{FF2B5EF4-FFF2-40B4-BE49-F238E27FC236}">
                <a16:creationId xmlns:a16="http://schemas.microsoft.com/office/drawing/2014/main" id="{E8A86246-5076-73F4-0F0C-5529335F51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001E33-9AA6-20AD-C5A8-752F9A614398}"/>
              </a:ext>
            </a:extLst>
          </p:cNvPr>
          <p:cNvSpPr>
            <a:spLocks noGrp="1"/>
          </p:cNvSpPr>
          <p:nvPr>
            <p:ph type="sldNum" sz="quarter" idx="12"/>
          </p:nvPr>
        </p:nvSpPr>
        <p:spPr/>
        <p:txBody>
          <a:bodyPr/>
          <a:lstStyle/>
          <a:p>
            <a:fld id="{FFB71867-97CA-4F12-9899-19BFAF91562F}" type="slidenum">
              <a:rPr lang="nl-NL" smtClean="0"/>
              <a:t>‹nr.›</a:t>
            </a:fld>
            <a:endParaRPr lang="nl-NL"/>
          </a:p>
        </p:txBody>
      </p:sp>
    </p:spTree>
    <p:extLst>
      <p:ext uri="{BB962C8B-B14F-4D97-AF65-F5344CB8AC3E}">
        <p14:creationId xmlns:p14="http://schemas.microsoft.com/office/powerpoint/2010/main" val="501509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9BB60-D936-08D1-C3A3-71B23AAF74D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F8D9437-35F5-158B-B4EA-6BEF5ED8C5B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9D9372B-525C-7940-9EA4-06F53595AE41}"/>
              </a:ext>
            </a:extLst>
          </p:cNvPr>
          <p:cNvSpPr>
            <a:spLocks noGrp="1"/>
          </p:cNvSpPr>
          <p:nvPr>
            <p:ph type="dt" sz="half" idx="10"/>
          </p:nvPr>
        </p:nvSpPr>
        <p:spPr/>
        <p:txBody>
          <a:bodyPr/>
          <a:lstStyle/>
          <a:p>
            <a:fld id="{729E658A-B55C-4C6E-98B9-F97EA366356B}" type="datetimeFigureOut">
              <a:rPr lang="nl-NL" smtClean="0"/>
              <a:t>9-6-2024</a:t>
            </a:fld>
            <a:endParaRPr lang="nl-NL"/>
          </a:p>
        </p:txBody>
      </p:sp>
      <p:sp>
        <p:nvSpPr>
          <p:cNvPr id="5" name="Tijdelijke aanduiding voor voettekst 4">
            <a:extLst>
              <a:ext uri="{FF2B5EF4-FFF2-40B4-BE49-F238E27FC236}">
                <a16:creationId xmlns:a16="http://schemas.microsoft.com/office/drawing/2014/main" id="{37E09F87-B6AE-DE57-9639-664D58C1D29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1579429-D86E-8CE1-0C4E-9B5C2128BD39}"/>
              </a:ext>
            </a:extLst>
          </p:cNvPr>
          <p:cNvSpPr>
            <a:spLocks noGrp="1"/>
          </p:cNvSpPr>
          <p:nvPr>
            <p:ph type="sldNum" sz="quarter" idx="12"/>
          </p:nvPr>
        </p:nvSpPr>
        <p:spPr/>
        <p:txBody>
          <a:bodyPr/>
          <a:lstStyle/>
          <a:p>
            <a:fld id="{FFB71867-97CA-4F12-9899-19BFAF91562F}" type="slidenum">
              <a:rPr lang="nl-NL" smtClean="0"/>
              <a:t>‹nr.›</a:t>
            </a:fld>
            <a:endParaRPr lang="nl-NL"/>
          </a:p>
        </p:txBody>
      </p:sp>
    </p:spTree>
    <p:extLst>
      <p:ext uri="{BB962C8B-B14F-4D97-AF65-F5344CB8AC3E}">
        <p14:creationId xmlns:p14="http://schemas.microsoft.com/office/powerpoint/2010/main" val="1744596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9233DE0-9AEA-2DB4-D536-F520FB490CF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22B2C66-86BF-3D31-6D23-E302DC4F85B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0A4B7CE-7F32-F763-E637-CBCDBA7E49AE}"/>
              </a:ext>
            </a:extLst>
          </p:cNvPr>
          <p:cNvSpPr>
            <a:spLocks noGrp="1"/>
          </p:cNvSpPr>
          <p:nvPr>
            <p:ph type="dt" sz="half" idx="10"/>
          </p:nvPr>
        </p:nvSpPr>
        <p:spPr/>
        <p:txBody>
          <a:bodyPr/>
          <a:lstStyle/>
          <a:p>
            <a:fld id="{729E658A-B55C-4C6E-98B9-F97EA366356B}" type="datetimeFigureOut">
              <a:rPr lang="nl-NL" smtClean="0"/>
              <a:t>9-6-2024</a:t>
            </a:fld>
            <a:endParaRPr lang="nl-NL"/>
          </a:p>
        </p:txBody>
      </p:sp>
      <p:sp>
        <p:nvSpPr>
          <p:cNvPr id="5" name="Tijdelijke aanduiding voor voettekst 4">
            <a:extLst>
              <a:ext uri="{FF2B5EF4-FFF2-40B4-BE49-F238E27FC236}">
                <a16:creationId xmlns:a16="http://schemas.microsoft.com/office/drawing/2014/main" id="{4E90DB30-AE5B-1ECB-3A82-A98E69D8CE9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DFBE2A1-E9C8-51BA-DE5E-7B9F0F9FE719}"/>
              </a:ext>
            </a:extLst>
          </p:cNvPr>
          <p:cNvSpPr>
            <a:spLocks noGrp="1"/>
          </p:cNvSpPr>
          <p:nvPr>
            <p:ph type="sldNum" sz="quarter" idx="12"/>
          </p:nvPr>
        </p:nvSpPr>
        <p:spPr/>
        <p:txBody>
          <a:bodyPr/>
          <a:lstStyle/>
          <a:p>
            <a:fld id="{FFB71867-97CA-4F12-9899-19BFAF91562F}" type="slidenum">
              <a:rPr lang="nl-NL" smtClean="0"/>
              <a:t>‹nr.›</a:t>
            </a:fld>
            <a:endParaRPr lang="nl-NL"/>
          </a:p>
        </p:txBody>
      </p:sp>
    </p:spTree>
    <p:extLst>
      <p:ext uri="{BB962C8B-B14F-4D97-AF65-F5344CB8AC3E}">
        <p14:creationId xmlns:p14="http://schemas.microsoft.com/office/powerpoint/2010/main" val="422358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6/9/2024</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1795045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6/9/2024</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1949016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6/9/2024</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4072684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6/9/2024</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3793001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6/9/2024</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319073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6/9/2024</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4035244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27B045-1DC0-099A-DD02-502265F434B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11F5D7E-5EA3-4759-88E8-753E0195D9D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AD6A55-8B0B-8EB8-A6F5-208422B4CFA4}"/>
              </a:ext>
            </a:extLst>
          </p:cNvPr>
          <p:cNvSpPr>
            <a:spLocks noGrp="1"/>
          </p:cNvSpPr>
          <p:nvPr>
            <p:ph type="dt" sz="half" idx="10"/>
          </p:nvPr>
        </p:nvSpPr>
        <p:spPr/>
        <p:txBody>
          <a:bodyPr/>
          <a:lstStyle/>
          <a:p>
            <a:fld id="{729E658A-B55C-4C6E-98B9-F97EA366356B}" type="datetimeFigureOut">
              <a:rPr lang="nl-NL" smtClean="0"/>
              <a:t>9-6-2024</a:t>
            </a:fld>
            <a:endParaRPr lang="nl-NL"/>
          </a:p>
        </p:txBody>
      </p:sp>
      <p:sp>
        <p:nvSpPr>
          <p:cNvPr id="5" name="Tijdelijke aanduiding voor voettekst 4">
            <a:extLst>
              <a:ext uri="{FF2B5EF4-FFF2-40B4-BE49-F238E27FC236}">
                <a16:creationId xmlns:a16="http://schemas.microsoft.com/office/drawing/2014/main" id="{49F9FB16-060F-D69B-E7A5-02B98E063F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A7567CE-0323-D2B4-75A3-E4760B65C94E}"/>
              </a:ext>
            </a:extLst>
          </p:cNvPr>
          <p:cNvSpPr>
            <a:spLocks noGrp="1"/>
          </p:cNvSpPr>
          <p:nvPr>
            <p:ph type="sldNum" sz="quarter" idx="12"/>
          </p:nvPr>
        </p:nvSpPr>
        <p:spPr/>
        <p:txBody>
          <a:bodyPr/>
          <a:lstStyle/>
          <a:p>
            <a:fld id="{FFB71867-97CA-4F12-9899-19BFAF91562F}" type="slidenum">
              <a:rPr lang="nl-NL" smtClean="0"/>
              <a:t>‹nr.›</a:t>
            </a:fld>
            <a:endParaRPr lang="nl-NL"/>
          </a:p>
        </p:txBody>
      </p:sp>
    </p:spTree>
    <p:extLst>
      <p:ext uri="{BB962C8B-B14F-4D97-AF65-F5344CB8AC3E}">
        <p14:creationId xmlns:p14="http://schemas.microsoft.com/office/powerpoint/2010/main" val="755970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13A24F-F3B9-E9F5-416C-11BDCD62D0F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10EAF1C-D11C-6765-D60A-C6B01BD72B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6F46FE6-E36C-EBA3-5652-4AC0CA6BDF75}"/>
              </a:ext>
            </a:extLst>
          </p:cNvPr>
          <p:cNvSpPr>
            <a:spLocks noGrp="1"/>
          </p:cNvSpPr>
          <p:nvPr>
            <p:ph type="dt" sz="half" idx="10"/>
          </p:nvPr>
        </p:nvSpPr>
        <p:spPr/>
        <p:txBody>
          <a:bodyPr/>
          <a:lstStyle/>
          <a:p>
            <a:fld id="{729E658A-B55C-4C6E-98B9-F97EA366356B}" type="datetimeFigureOut">
              <a:rPr lang="nl-NL" smtClean="0"/>
              <a:t>9-6-2024</a:t>
            </a:fld>
            <a:endParaRPr lang="nl-NL"/>
          </a:p>
        </p:txBody>
      </p:sp>
      <p:sp>
        <p:nvSpPr>
          <p:cNvPr id="5" name="Tijdelijke aanduiding voor voettekst 4">
            <a:extLst>
              <a:ext uri="{FF2B5EF4-FFF2-40B4-BE49-F238E27FC236}">
                <a16:creationId xmlns:a16="http://schemas.microsoft.com/office/drawing/2014/main" id="{34370E67-4B92-4EF2-0F2B-67BC9F11EA0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18B549D-47D6-28A0-2B76-82484FF509C5}"/>
              </a:ext>
            </a:extLst>
          </p:cNvPr>
          <p:cNvSpPr>
            <a:spLocks noGrp="1"/>
          </p:cNvSpPr>
          <p:nvPr>
            <p:ph type="sldNum" sz="quarter" idx="12"/>
          </p:nvPr>
        </p:nvSpPr>
        <p:spPr/>
        <p:txBody>
          <a:bodyPr/>
          <a:lstStyle/>
          <a:p>
            <a:fld id="{FFB71867-97CA-4F12-9899-19BFAF91562F}" type="slidenum">
              <a:rPr lang="nl-NL" smtClean="0"/>
              <a:t>‹nr.›</a:t>
            </a:fld>
            <a:endParaRPr lang="nl-NL"/>
          </a:p>
        </p:txBody>
      </p:sp>
    </p:spTree>
    <p:extLst>
      <p:ext uri="{BB962C8B-B14F-4D97-AF65-F5344CB8AC3E}">
        <p14:creationId xmlns:p14="http://schemas.microsoft.com/office/powerpoint/2010/main" val="47549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0CA7BE-38D8-CD8C-549F-C377399F95D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54FC74A-178B-9F47-CFC5-E3D37D93204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3C0CA65-3B07-20FA-69BC-66EDB5680D2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00756A2-2DAF-17B3-7F96-4CA5BEFB19F3}"/>
              </a:ext>
            </a:extLst>
          </p:cNvPr>
          <p:cNvSpPr>
            <a:spLocks noGrp="1"/>
          </p:cNvSpPr>
          <p:nvPr>
            <p:ph type="dt" sz="half" idx="10"/>
          </p:nvPr>
        </p:nvSpPr>
        <p:spPr/>
        <p:txBody>
          <a:bodyPr/>
          <a:lstStyle/>
          <a:p>
            <a:fld id="{729E658A-B55C-4C6E-98B9-F97EA366356B}" type="datetimeFigureOut">
              <a:rPr lang="nl-NL" smtClean="0"/>
              <a:t>9-6-2024</a:t>
            </a:fld>
            <a:endParaRPr lang="nl-NL"/>
          </a:p>
        </p:txBody>
      </p:sp>
      <p:sp>
        <p:nvSpPr>
          <p:cNvPr id="6" name="Tijdelijke aanduiding voor voettekst 5">
            <a:extLst>
              <a:ext uri="{FF2B5EF4-FFF2-40B4-BE49-F238E27FC236}">
                <a16:creationId xmlns:a16="http://schemas.microsoft.com/office/drawing/2014/main" id="{6EB693F4-75F4-65DB-9E83-928E59F9A1B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B5067C0-7BC2-A444-513A-D8DE9F624DFA}"/>
              </a:ext>
            </a:extLst>
          </p:cNvPr>
          <p:cNvSpPr>
            <a:spLocks noGrp="1"/>
          </p:cNvSpPr>
          <p:nvPr>
            <p:ph type="sldNum" sz="quarter" idx="12"/>
          </p:nvPr>
        </p:nvSpPr>
        <p:spPr/>
        <p:txBody>
          <a:bodyPr/>
          <a:lstStyle/>
          <a:p>
            <a:fld id="{FFB71867-97CA-4F12-9899-19BFAF91562F}" type="slidenum">
              <a:rPr lang="nl-NL" smtClean="0"/>
              <a:t>‹nr.›</a:t>
            </a:fld>
            <a:endParaRPr lang="nl-NL"/>
          </a:p>
        </p:txBody>
      </p:sp>
    </p:spTree>
    <p:extLst>
      <p:ext uri="{BB962C8B-B14F-4D97-AF65-F5344CB8AC3E}">
        <p14:creationId xmlns:p14="http://schemas.microsoft.com/office/powerpoint/2010/main" val="414576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34BAF-231F-E553-A901-E632E1C3D0C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FA093B5-7813-2F4E-0403-AA0E34F23F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FD2F37A-045C-C1B3-1279-0599D4AEE6F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D255A66-C79A-E870-B0FD-77286D638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A8846B4-31A5-DB21-7EF5-DC60750E5AA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9DAE302-89A1-48FC-35DF-77E9D7C7AD62}"/>
              </a:ext>
            </a:extLst>
          </p:cNvPr>
          <p:cNvSpPr>
            <a:spLocks noGrp="1"/>
          </p:cNvSpPr>
          <p:nvPr>
            <p:ph type="dt" sz="half" idx="10"/>
          </p:nvPr>
        </p:nvSpPr>
        <p:spPr/>
        <p:txBody>
          <a:bodyPr/>
          <a:lstStyle/>
          <a:p>
            <a:fld id="{729E658A-B55C-4C6E-98B9-F97EA366356B}" type="datetimeFigureOut">
              <a:rPr lang="nl-NL" smtClean="0"/>
              <a:t>9-6-2024</a:t>
            </a:fld>
            <a:endParaRPr lang="nl-NL"/>
          </a:p>
        </p:txBody>
      </p:sp>
      <p:sp>
        <p:nvSpPr>
          <p:cNvPr id="8" name="Tijdelijke aanduiding voor voettekst 7">
            <a:extLst>
              <a:ext uri="{FF2B5EF4-FFF2-40B4-BE49-F238E27FC236}">
                <a16:creationId xmlns:a16="http://schemas.microsoft.com/office/drawing/2014/main" id="{067E86C5-5282-CCB9-C459-BD8FF374E55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2482EA7-2E2E-2652-027B-94F35859BD8B}"/>
              </a:ext>
            </a:extLst>
          </p:cNvPr>
          <p:cNvSpPr>
            <a:spLocks noGrp="1"/>
          </p:cNvSpPr>
          <p:nvPr>
            <p:ph type="sldNum" sz="quarter" idx="12"/>
          </p:nvPr>
        </p:nvSpPr>
        <p:spPr/>
        <p:txBody>
          <a:bodyPr/>
          <a:lstStyle/>
          <a:p>
            <a:fld id="{FFB71867-97CA-4F12-9899-19BFAF91562F}" type="slidenum">
              <a:rPr lang="nl-NL" smtClean="0"/>
              <a:t>‹nr.›</a:t>
            </a:fld>
            <a:endParaRPr lang="nl-NL"/>
          </a:p>
        </p:txBody>
      </p:sp>
    </p:spTree>
    <p:extLst>
      <p:ext uri="{BB962C8B-B14F-4D97-AF65-F5344CB8AC3E}">
        <p14:creationId xmlns:p14="http://schemas.microsoft.com/office/powerpoint/2010/main" val="71935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3B4460-C643-E6DB-851B-73CFAEE6100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03AB231-6E88-1658-BDCB-A65BA51FF006}"/>
              </a:ext>
            </a:extLst>
          </p:cNvPr>
          <p:cNvSpPr>
            <a:spLocks noGrp="1"/>
          </p:cNvSpPr>
          <p:nvPr>
            <p:ph type="dt" sz="half" idx="10"/>
          </p:nvPr>
        </p:nvSpPr>
        <p:spPr/>
        <p:txBody>
          <a:bodyPr/>
          <a:lstStyle/>
          <a:p>
            <a:fld id="{729E658A-B55C-4C6E-98B9-F97EA366356B}" type="datetimeFigureOut">
              <a:rPr lang="nl-NL" smtClean="0"/>
              <a:t>9-6-2024</a:t>
            </a:fld>
            <a:endParaRPr lang="nl-NL"/>
          </a:p>
        </p:txBody>
      </p:sp>
      <p:sp>
        <p:nvSpPr>
          <p:cNvPr id="4" name="Tijdelijke aanduiding voor voettekst 3">
            <a:extLst>
              <a:ext uri="{FF2B5EF4-FFF2-40B4-BE49-F238E27FC236}">
                <a16:creationId xmlns:a16="http://schemas.microsoft.com/office/drawing/2014/main" id="{9042EDF1-AB85-D4B6-9880-55B3CA01AD4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503C1C3-C0C0-4DCE-D007-C227C3AD2116}"/>
              </a:ext>
            </a:extLst>
          </p:cNvPr>
          <p:cNvSpPr>
            <a:spLocks noGrp="1"/>
          </p:cNvSpPr>
          <p:nvPr>
            <p:ph type="sldNum" sz="quarter" idx="12"/>
          </p:nvPr>
        </p:nvSpPr>
        <p:spPr/>
        <p:txBody>
          <a:bodyPr/>
          <a:lstStyle/>
          <a:p>
            <a:fld id="{FFB71867-97CA-4F12-9899-19BFAF91562F}" type="slidenum">
              <a:rPr lang="nl-NL" smtClean="0"/>
              <a:t>‹nr.›</a:t>
            </a:fld>
            <a:endParaRPr lang="nl-NL"/>
          </a:p>
        </p:txBody>
      </p:sp>
    </p:spTree>
    <p:extLst>
      <p:ext uri="{BB962C8B-B14F-4D97-AF65-F5344CB8AC3E}">
        <p14:creationId xmlns:p14="http://schemas.microsoft.com/office/powerpoint/2010/main" val="192243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E24CFB3-A346-C338-BD4F-82FD84F60F3B}"/>
              </a:ext>
            </a:extLst>
          </p:cNvPr>
          <p:cNvSpPr>
            <a:spLocks noGrp="1"/>
          </p:cNvSpPr>
          <p:nvPr>
            <p:ph type="dt" sz="half" idx="10"/>
          </p:nvPr>
        </p:nvSpPr>
        <p:spPr/>
        <p:txBody>
          <a:bodyPr/>
          <a:lstStyle/>
          <a:p>
            <a:fld id="{729E658A-B55C-4C6E-98B9-F97EA366356B}" type="datetimeFigureOut">
              <a:rPr lang="nl-NL" smtClean="0"/>
              <a:t>9-6-2024</a:t>
            </a:fld>
            <a:endParaRPr lang="nl-NL"/>
          </a:p>
        </p:txBody>
      </p:sp>
      <p:sp>
        <p:nvSpPr>
          <p:cNvPr id="3" name="Tijdelijke aanduiding voor voettekst 2">
            <a:extLst>
              <a:ext uri="{FF2B5EF4-FFF2-40B4-BE49-F238E27FC236}">
                <a16:creationId xmlns:a16="http://schemas.microsoft.com/office/drawing/2014/main" id="{9BDAB3A7-FE6B-05DD-DDE0-F53A8238799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708340-DB46-352C-C0EE-06A1211913E4}"/>
              </a:ext>
            </a:extLst>
          </p:cNvPr>
          <p:cNvSpPr>
            <a:spLocks noGrp="1"/>
          </p:cNvSpPr>
          <p:nvPr>
            <p:ph type="sldNum" sz="quarter" idx="12"/>
          </p:nvPr>
        </p:nvSpPr>
        <p:spPr/>
        <p:txBody>
          <a:bodyPr/>
          <a:lstStyle/>
          <a:p>
            <a:fld id="{FFB71867-97CA-4F12-9899-19BFAF91562F}" type="slidenum">
              <a:rPr lang="nl-NL" smtClean="0"/>
              <a:t>‹nr.›</a:t>
            </a:fld>
            <a:endParaRPr lang="nl-NL"/>
          </a:p>
        </p:txBody>
      </p:sp>
    </p:spTree>
    <p:extLst>
      <p:ext uri="{BB962C8B-B14F-4D97-AF65-F5344CB8AC3E}">
        <p14:creationId xmlns:p14="http://schemas.microsoft.com/office/powerpoint/2010/main" val="386499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45A5E2-5FD2-B8EE-3666-EFF8C7DB35F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537F636-2F8A-3000-0EB4-BFAF5B04E0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D149AB5-EB83-5C19-69FD-421C0793F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2E625B8-93AC-C5E6-ED29-610487E92238}"/>
              </a:ext>
            </a:extLst>
          </p:cNvPr>
          <p:cNvSpPr>
            <a:spLocks noGrp="1"/>
          </p:cNvSpPr>
          <p:nvPr>
            <p:ph type="dt" sz="half" idx="10"/>
          </p:nvPr>
        </p:nvSpPr>
        <p:spPr/>
        <p:txBody>
          <a:bodyPr/>
          <a:lstStyle/>
          <a:p>
            <a:fld id="{729E658A-B55C-4C6E-98B9-F97EA366356B}" type="datetimeFigureOut">
              <a:rPr lang="nl-NL" smtClean="0"/>
              <a:t>9-6-2024</a:t>
            </a:fld>
            <a:endParaRPr lang="nl-NL"/>
          </a:p>
        </p:txBody>
      </p:sp>
      <p:sp>
        <p:nvSpPr>
          <p:cNvPr id="6" name="Tijdelijke aanduiding voor voettekst 5">
            <a:extLst>
              <a:ext uri="{FF2B5EF4-FFF2-40B4-BE49-F238E27FC236}">
                <a16:creationId xmlns:a16="http://schemas.microsoft.com/office/drawing/2014/main" id="{9FED0035-1BB1-0C1D-90B7-787C53D6388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3D10EDD-3965-0244-E1CB-F879E0BE7FDF}"/>
              </a:ext>
            </a:extLst>
          </p:cNvPr>
          <p:cNvSpPr>
            <a:spLocks noGrp="1"/>
          </p:cNvSpPr>
          <p:nvPr>
            <p:ph type="sldNum" sz="quarter" idx="12"/>
          </p:nvPr>
        </p:nvSpPr>
        <p:spPr/>
        <p:txBody>
          <a:bodyPr/>
          <a:lstStyle/>
          <a:p>
            <a:fld id="{FFB71867-97CA-4F12-9899-19BFAF91562F}" type="slidenum">
              <a:rPr lang="nl-NL" smtClean="0"/>
              <a:t>‹nr.›</a:t>
            </a:fld>
            <a:endParaRPr lang="nl-NL"/>
          </a:p>
        </p:txBody>
      </p:sp>
    </p:spTree>
    <p:extLst>
      <p:ext uri="{BB962C8B-B14F-4D97-AF65-F5344CB8AC3E}">
        <p14:creationId xmlns:p14="http://schemas.microsoft.com/office/powerpoint/2010/main" val="85180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53C416-91B1-5927-3399-4884D011CA0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E668822-35EF-F479-407A-D3FC0711DA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FE67BDA-78A5-C21E-89A6-D4A4916802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5765A6B-A7A7-D660-7D05-AA149399DA29}"/>
              </a:ext>
            </a:extLst>
          </p:cNvPr>
          <p:cNvSpPr>
            <a:spLocks noGrp="1"/>
          </p:cNvSpPr>
          <p:nvPr>
            <p:ph type="dt" sz="half" idx="10"/>
          </p:nvPr>
        </p:nvSpPr>
        <p:spPr/>
        <p:txBody>
          <a:bodyPr/>
          <a:lstStyle/>
          <a:p>
            <a:fld id="{729E658A-B55C-4C6E-98B9-F97EA366356B}" type="datetimeFigureOut">
              <a:rPr lang="nl-NL" smtClean="0"/>
              <a:t>9-6-2024</a:t>
            </a:fld>
            <a:endParaRPr lang="nl-NL"/>
          </a:p>
        </p:txBody>
      </p:sp>
      <p:sp>
        <p:nvSpPr>
          <p:cNvPr id="6" name="Tijdelijke aanduiding voor voettekst 5">
            <a:extLst>
              <a:ext uri="{FF2B5EF4-FFF2-40B4-BE49-F238E27FC236}">
                <a16:creationId xmlns:a16="http://schemas.microsoft.com/office/drawing/2014/main" id="{0F901779-203D-07BB-F4F3-A9C0CA8AAF0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059C56A-F32B-0F10-A44A-BD6695626823}"/>
              </a:ext>
            </a:extLst>
          </p:cNvPr>
          <p:cNvSpPr>
            <a:spLocks noGrp="1"/>
          </p:cNvSpPr>
          <p:nvPr>
            <p:ph type="sldNum" sz="quarter" idx="12"/>
          </p:nvPr>
        </p:nvSpPr>
        <p:spPr/>
        <p:txBody>
          <a:bodyPr/>
          <a:lstStyle/>
          <a:p>
            <a:fld id="{FFB71867-97CA-4F12-9899-19BFAF91562F}" type="slidenum">
              <a:rPr lang="nl-NL" smtClean="0"/>
              <a:t>‹nr.›</a:t>
            </a:fld>
            <a:endParaRPr lang="nl-NL"/>
          </a:p>
        </p:txBody>
      </p:sp>
    </p:spTree>
    <p:extLst>
      <p:ext uri="{BB962C8B-B14F-4D97-AF65-F5344CB8AC3E}">
        <p14:creationId xmlns:p14="http://schemas.microsoft.com/office/powerpoint/2010/main" val="3222055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06D6FA7-0D4D-5B44-28F0-B42CFE5D8E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F8B5E38-62BF-1CBB-8FBE-C0F56BEA33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17AB25-C17E-AFBA-2E7D-1F8FB4256B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E658A-B55C-4C6E-98B9-F97EA366356B}" type="datetimeFigureOut">
              <a:rPr lang="nl-NL" smtClean="0"/>
              <a:t>9-6-2024</a:t>
            </a:fld>
            <a:endParaRPr lang="nl-NL"/>
          </a:p>
        </p:txBody>
      </p:sp>
      <p:sp>
        <p:nvSpPr>
          <p:cNvPr id="5" name="Tijdelijke aanduiding voor voettekst 4">
            <a:extLst>
              <a:ext uri="{FF2B5EF4-FFF2-40B4-BE49-F238E27FC236}">
                <a16:creationId xmlns:a16="http://schemas.microsoft.com/office/drawing/2014/main" id="{3CD49FA1-1478-52AF-8904-6F244EE07A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5CD5F5D-0F6A-F7AC-ABFE-F17C77C456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71867-97CA-4F12-9899-19BFAF91562F}" type="slidenum">
              <a:rPr lang="nl-NL" smtClean="0"/>
              <a:t>‹nr.›</a:t>
            </a:fld>
            <a:endParaRPr lang="nl-NL"/>
          </a:p>
        </p:txBody>
      </p:sp>
    </p:spTree>
    <p:extLst>
      <p:ext uri="{BB962C8B-B14F-4D97-AF65-F5344CB8AC3E}">
        <p14:creationId xmlns:p14="http://schemas.microsoft.com/office/powerpoint/2010/main" val="1148414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6/9/2024</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‹nr.›</a:t>
            </a:fld>
            <a:endParaRPr lang="en-US"/>
          </a:p>
        </p:txBody>
      </p:sp>
    </p:spTree>
    <p:extLst>
      <p:ext uri="{BB962C8B-B14F-4D97-AF65-F5344CB8AC3E}">
        <p14:creationId xmlns:p14="http://schemas.microsoft.com/office/powerpoint/2010/main" val="3131090763"/>
      </p:ext>
    </p:extLst>
  </p:cSld>
  <p:clrMap bg1="dk1" tx1="lt1" bg2="dk2" tx2="lt2" accent1="accent1" accent2="accent2" accent3="accent3" accent4="accent4" accent5="accent5" accent6="accent6" hlink="hlink" folHlink="folHlink"/>
  <p:sldLayoutIdLst>
    <p:sldLayoutId id="2147483696" r:id="rId1"/>
    <p:sldLayoutId id="2147483694" r:id="rId2"/>
    <p:sldLayoutId id="2147483689" r:id="rId3"/>
    <p:sldLayoutId id="2147483688" r:id="rId4"/>
    <p:sldLayoutId id="2147483692" r:id="rId5"/>
    <p:sldLayoutId id="214748369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5.xml"/><Relationship Id="rId5" Type="http://schemas.openxmlformats.org/officeDocument/2006/relationships/image" Target="../media/image16.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wur.nl/nl/show-longread/Zeven-redenen-om-te-investeren-in-een-groene-stad.htm"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6A63331-444D-8EA1-BCC4-A2849975D820}"/>
              </a:ext>
            </a:extLst>
          </p:cNvPr>
          <p:cNvSpPr>
            <a:spLocks noGrp="1"/>
          </p:cNvSpPr>
          <p:nvPr>
            <p:ph type="ctrTitle"/>
          </p:nvPr>
        </p:nvSpPr>
        <p:spPr>
          <a:xfrm>
            <a:off x="804672" y="4267832"/>
            <a:ext cx="4805996" cy="1297115"/>
          </a:xfrm>
        </p:spPr>
        <p:txBody>
          <a:bodyPr anchor="t">
            <a:normAutofit/>
          </a:bodyPr>
          <a:lstStyle/>
          <a:p>
            <a:pPr algn="l"/>
            <a:r>
              <a:rPr lang="nl-NL" sz="4000">
                <a:solidFill>
                  <a:schemeClr val="tx2"/>
                </a:solidFill>
              </a:rPr>
              <a:t>Stad en wijk</a:t>
            </a:r>
          </a:p>
        </p:txBody>
      </p:sp>
      <p:sp>
        <p:nvSpPr>
          <p:cNvPr id="3" name="Ondertitel 2">
            <a:extLst>
              <a:ext uri="{FF2B5EF4-FFF2-40B4-BE49-F238E27FC236}">
                <a16:creationId xmlns:a16="http://schemas.microsoft.com/office/drawing/2014/main" id="{9A740D19-B48B-40D2-EA78-F670CF4594D3}"/>
              </a:ext>
            </a:extLst>
          </p:cNvPr>
          <p:cNvSpPr>
            <a:spLocks noGrp="1"/>
          </p:cNvSpPr>
          <p:nvPr>
            <p:ph type="subTitle" idx="1"/>
          </p:nvPr>
        </p:nvSpPr>
        <p:spPr>
          <a:xfrm>
            <a:off x="804672" y="3428999"/>
            <a:ext cx="4805691" cy="838831"/>
          </a:xfrm>
        </p:spPr>
        <p:txBody>
          <a:bodyPr anchor="b">
            <a:normAutofit/>
          </a:bodyPr>
          <a:lstStyle/>
          <a:p>
            <a:pPr algn="l"/>
            <a:r>
              <a:rPr lang="nl-NL" sz="2000" dirty="0">
                <a:solidFill>
                  <a:schemeClr val="tx2"/>
                </a:solidFill>
              </a:rPr>
              <a:t>Les 5 van 14 juni 2024</a:t>
            </a:r>
          </a:p>
        </p:txBody>
      </p:sp>
      <p:grpSp>
        <p:nvGrpSpPr>
          <p:cNvPr id="14" name="Group 13">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15" name="Freeform: Shape 14">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Stad">
            <a:extLst>
              <a:ext uri="{FF2B5EF4-FFF2-40B4-BE49-F238E27FC236}">
                <a16:creationId xmlns:a16="http://schemas.microsoft.com/office/drawing/2014/main" id="{1ECBDD2E-4A57-66A4-655A-AAD3DE93F1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9652" y="1859078"/>
            <a:ext cx="3821102" cy="3821102"/>
          </a:xfrm>
          <a:prstGeom prst="rect">
            <a:avLst/>
          </a:prstGeom>
          <a:ln>
            <a:noFill/>
          </a:ln>
        </p:spPr>
      </p:pic>
    </p:spTree>
    <p:extLst>
      <p:ext uri="{BB962C8B-B14F-4D97-AF65-F5344CB8AC3E}">
        <p14:creationId xmlns:p14="http://schemas.microsoft.com/office/powerpoint/2010/main" val="2276399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574189-C55B-4AA1-9828-C42216CDCF2B}"/>
              </a:ext>
            </a:extLst>
          </p:cNvPr>
          <p:cNvSpPr>
            <a:spLocks noGrp="1"/>
          </p:cNvSpPr>
          <p:nvPr>
            <p:ph type="title"/>
          </p:nvPr>
        </p:nvSpPr>
        <p:spPr>
          <a:xfrm>
            <a:off x="919162" y="1084050"/>
            <a:ext cx="3932237" cy="1600200"/>
          </a:xfrm>
          <a:solidFill>
            <a:schemeClr val="accent4">
              <a:lumMod val="40000"/>
              <a:lumOff val="60000"/>
            </a:schemeClr>
          </a:solidFill>
        </p:spPr>
        <p:txBody>
          <a:bodyPr>
            <a:normAutofit fontScale="90000"/>
          </a:bodyPr>
          <a:lstStyle/>
          <a:p>
            <a:r>
              <a:rPr lang="nl-NL" dirty="0">
                <a:latin typeface="Calibri" panose="020F0502020204030204" pitchFamily="34" charset="0"/>
                <a:ea typeface="Calibri" panose="020F0502020204030204" pitchFamily="34" charset="0"/>
                <a:cs typeface="Times New Roman" panose="02020603050405020304" pitchFamily="18" charset="0"/>
              </a:rPr>
              <a:t>Middel en doel; ontwikkelen, spelen, bewegen,  ontdekken, ontmoeten.</a:t>
            </a:r>
            <a:endParaRPr lang="nl-NL" dirty="0"/>
          </a:p>
        </p:txBody>
      </p:sp>
      <p:pic>
        <p:nvPicPr>
          <p:cNvPr id="5" name="Afbeelding 4">
            <a:extLst>
              <a:ext uri="{FF2B5EF4-FFF2-40B4-BE49-F238E27FC236}">
                <a16:creationId xmlns:a16="http://schemas.microsoft.com/office/drawing/2014/main" id="{522DBD0C-C526-496F-B507-2AC1588148DA}"/>
              </a:ext>
            </a:extLst>
          </p:cNvPr>
          <p:cNvPicPr>
            <a:picLocks noChangeAspect="1"/>
          </p:cNvPicPr>
          <p:nvPr/>
        </p:nvPicPr>
        <p:blipFill rotWithShape="1">
          <a:blip r:embed="rId2"/>
          <a:srcRect l="10883"/>
          <a:stretch/>
        </p:blipFill>
        <p:spPr>
          <a:xfrm>
            <a:off x="5109029" y="1084050"/>
            <a:ext cx="6697061" cy="5011950"/>
          </a:xfrm>
          <a:prstGeom prst="rect">
            <a:avLst/>
          </a:prstGeom>
        </p:spPr>
      </p:pic>
      <p:pic>
        <p:nvPicPr>
          <p:cNvPr id="2050" name="Picture 2" descr="KDV-buiten-spelen-025 – TIKO thuis in kinderopvang">
            <a:extLst>
              <a:ext uri="{FF2B5EF4-FFF2-40B4-BE49-F238E27FC236}">
                <a16:creationId xmlns:a16="http://schemas.microsoft.com/office/drawing/2014/main" id="{6A509D57-67DF-44BB-9B16-B138B07D2068}"/>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451" r="2451"/>
          <a:stretch>
            <a:fillRect/>
          </a:stretch>
        </p:blipFill>
        <p:spPr bwMode="auto">
          <a:xfrm>
            <a:off x="919163" y="2991071"/>
            <a:ext cx="3932237" cy="3104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96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7753D-1FD7-9405-70BA-925D88E695C4}"/>
              </a:ext>
            </a:extLst>
          </p:cNvPr>
          <p:cNvSpPr>
            <a:spLocks noGrp="1"/>
          </p:cNvSpPr>
          <p:nvPr>
            <p:ph type="title"/>
          </p:nvPr>
        </p:nvSpPr>
        <p:spPr/>
        <p:txBody>
          <a:bodyPr/>
          <a:lstStyle/>
          <a:p>
            <a:r>
              <a:rPr lang="nl-NL" dirty="0"/>
              <a:t>Leren door spelen </a:t>
            </a:r>
          </a:p>
        </p:txBody>
      </p:sp>
      <p:sp>
        <p:nvSpPr>
          <p:cNvPr id="4" name="Tekstvak 3">
            <a:extLst>
              <a:ext uri="{FF2B5EF4-FFF2-40B4-BE49-F238E27FC236}">
                <a16:creationId xmlns:a16="http://schemas.microsoft.com/office/drawing/2014/main" id="{3ED57DFA-C6F8-04E2-97C0-72BB7F50E498}"/>
              </a:ext>
            </a:extLst>
          </p:cNvPr>
          <p:cNvSpPr txBox="1"/>
          <p:nvPr/>
        </p:nvSpPr>
        <p:spPr>
          <a:xfrm>
            <a:off x="915286" y="2286000"/>
            <a:ext cx="8762114" cy="2923877"/>
          </a:xfrm>
          <a:prstGeom prst="rect">
            <a:avLst/>
          </a:prstGeom>
          <a:noFill/>
        </p:spPr>
        <p:txBody>
          <a:bodyPr wrap="square">
            <a:spAutoFit/>
          </a:bodyPr>
          <a:lstStyle/>
          <a:p>
            <a:pPr algn="l"/>
            <a:r>
              <a:rPr lang="nl-NL" sz="2000" b="0" i="0" dirty="0">
                <a:effectLst/>
                <a:latin typeface="Calibri" panose="020F0502020204030204" pitchFamily="34" charset="0"/>
                <a:cs typeface="Calibri" panose="020F0502020204030204" pitchFamily="34" charset="0"/>
              </a:rPr>
              <a:t>Wanneer </a:t>
            </a:r>
            <a:r>
              <a:rPr lang="nl-NL" sz="2000" dirty="0">
                <a:latin typeface="Calibri" panose="020F0502020204030204" pitchFamily="34" charset="0"/>
                <a:cs typeface="Calibri" panose="020F0502020204030204" pitchFamily="34" charset="0"/>
              </a:rPr>
              <a:t>kinderen</a:t>
            </a:r>
            <a:r>
              <a:rPr lang="nl-NL" sz="2000" b="0" i="0" dirty="0">
                <a:effectLst/>
                <a:latin typeface="Calibri" panose="020F0502020204030204" pitchFamily="34" charset="0"/>
                <a:cs typeface="Calibri" panose="020F0502020204030204" pitchFamily="34" charset="0"/>
              </a:rPr>
              <a:t> de ruimte krijgen om te spelen, zullen ze zich verder ontwikkelen. Spelen </a:t>
            </a:r>
            <a:r>
              <a:rPr lang="nl-NL" sz="2400" b="0" i="0" dirty="0">
                <a:effectLst/>
                <a:latin typeface="Calibri" panose="020F0502020204030204" pitchFamily="34" charset="0"/>
                <a:cs typeface="Calibri" panose="020F0502020204030204" pitchFamily="34" charset="0"/>
              </a:rPr>
              <a:t>heeft</a:t>
            </a:r>
            <a:r>
              <a:rPr lang="nl-NL" sz="2000" b="0" i="0" dirty="0">
                <a:effectLst/>
                <a:latin typeface="Calibri" panose="020F0502020204030204" pitchFamily="34" charset="0"/>
                <a:cs typeface="Calibri" panose="020F0502020204030204" pitchFamily="34" charset="0"/>
              </a:rPr>
              <a:t> meerdere positieve effecten op de ontwikkeling. Spel stimuleert:</a:t>
            </a:r>
          </a:p>
          <a:p>
            <a:pPr algn="l">
              <a:buFont typeface="Arial" panose="020B0604020202020204" pitchFamily="34" charset="0"/>
              <a:buChar char="•"/>
            </a:pPr>
            <a:r>
              <a:rPr lang="nl-NL" sz="2000" b="0" i="0" dirty="0">
                <a:effectLst/>
                <a:latin typeface="Calibri" panose="020F0502020204030204" pitchFamily="34" charset="0"/>
                <a:cs typeface="Calibri" panose="020F0502020204030204" pitchFamily="34" charset="0"/>
              </a:rPr>
              <a:t>de motorische ontwikkeling</a:t>
            </a:r>
          </a:p>
          <a:p>
            <a:pPr algn="l">
              <a:buFont typeface="Arial" panose="020B0604020202020204" pitchFamily="34" charset="0"/>
              <a:buChar char="•"/>
            </a:pPr>
            <a:r>
              <a:rPr lang="nl-NL" sz="2000" b="0" i="0" dirty="0">
                <a:effectLst/>
                <a:latin typeface="Calibri" panose="020F0502020204030204" pitchFamily="34" charset="0"/>
                <a:cs typeface="Calibri" panose="020F0502020204030204" pitchFamily="34" charset="0"/>
              </a:rPr>
              <a:t>de sociale-emotionele ontwikkeling</a:t>
            </a:r>
          </a:p>
          <a:p>
            <a:pPr algn="l">
              <a:buFont typeface="Arial" panose="020B0604020202020204" pitchFamily="34" charset="0"/>
              <a:buChar char="•"/>
            </a:pPr>
            <a:r>
              <a:rPr lang="nl-NL" sz="2000" b="0" i="0" dirty="0">
                <a:effectLst/>
                <a:latin typeface="Calibri" panose="020F0502020204030204" pitchFamily="34" charset="0"/>
                <a:cs typeface="Calibri" panose="020F0502020204030204" pitchFamily="34" charset="0"/>
              </a:rPr>
              <a:t>de taalontwikkeling</a:t>
            </a:r>
          </a:p>
          <a:p>
            <a:pPr algn="l">
              <a:buFont typeface="Arial" panose="020B0604020202020204" pitchFamily="34" charset="0"/>
              <a:buChar char="•"/>
            </a:pPr>
            <a:r>
              <a:rPr lang="nl-NL" sz="2000" b="0" i="0" dirty="0">
                <a:effectLst/>
                <a:latin typeface="Calibri" panose="020F0502020204030204" pitchFamily="34" charset="0"/>
                <a:cs typeface="Calibri" panose="020F0502020204030204" pitchFamily="34" charset="0"/>
              </a:rPr>
              <a:t>het probleemoplossend denken</a:t>
            </a:r>
          </a:p>
          <a:p>
            <a:pPr algn="l">
              <a:buFont typeface="Arial" panose="020B0604020202020204" pitchFamily="34" charset="0"/>
              <a:buChar char="•"/>
            </a:pPr>
            <a:r>
              <a:rPr lang="nl-NL" sz="2000" b="0" i="0" dirty="0">
                <a:effectLst/>
                <a:latin typeface="Calibri" panose="020F0502020204030204" pitchFamily="34" charset="0"/>
                <a:cs typeface="Calibri" panose="020F0502020204030204" pitchFamily="34" charset="0"/>
              </a:rPr>
              <a:t>het inzicht in oorzaak-gevolgrelaties</a:t>
            </a:r>
          </a:p>
          <a:p>
            <a:pPr algn="l">
              <a:buFont typeface="Arial" panose="020B0604020202020204" pitchFamily="34" charset="0"/>
              <a:buChar char="•"/>
            </a:pPr>
            <a:r>
              <a:rPr lang="nl-NL" sz="2000" b="0" i="0" dirty="0">
                <a:effectLst/>
                <a:latin typeface="Calibri" panose="020F0502020204030204" pitchFamily="34" charset="0"/>
                <a:cs typeface="Calibri" panose="020F0502020204030204" pitchFamily="34" charset="0"/>
              </a:rPr>
              <a:t>en leert leerlingen de wereld om hen heen beter te begrijpen</a:t>
            </a:r>
          </a:p>
        </p:txBody>
      </p:sp>
    </p:spTree>
    <p:extLst>
      <p:ext uri="{BB962C8B-B14F-4D97-AF65-F5344CB8AC3E}">
        <p14:creationId xmlns:p14="http://schemas.microsoft.com/office/powerpoint/2010/main" val="113503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3E48C9-7BC5-BC22-ED36-EE13259DB36F}"/>
              </a:ext>
            </a:extLst>
          </p:cNvPr>
          <p:cNvSpPr>
            <a:spLocks noGrp="1"/>
          </p:cNvSpPr>
          <p:nvPr>
            <p:ph type="title"/>
          </p:nvPr>
        </p:nvSpPr>
        <p:spPr>
          <a:xfrm>
            <a:off x="762000" y="163286"/>
            <a:ext cx="10668000" cy="1524000"/>
          </a:xfrm>
        </p:spPr>
        <p:txBody>
          <a:bodyPr/>
          <a:lstStyle/>
          <a:p>
            <a:r>
              <a:rPr lang="nl-NL" dirty="0"/>
              <a:t>Waarom buitenspelen?</a:t>
            </a:r>
          </a:p>
        </p:txBody>
      </p:sp>
      <p:sp>
        <p:nvSpPr>
          <p:cNvPr id="5" name="Tekstvak 4">
            <a:extLst>
              <a:ext uri="{FF2B5EF4-FFF2-40B4-BE49-F238E27FC236}">
                <a16:creationId xmlns:a16="http://schemas.microsoft.com/office/drawing/2014/main" id="{64182594-1C62-EDE5-0B40-8D2B4CAF482C}"/>
              </a:ext>
            </a:extLst>
          </p:cNvPr>
          <p:cNvSpPr txBox="1"/>
          <p:nvPr/>
        </p:nvSpPr>
        <p:spPr>
          <a:xfrm>
            <a:off x="762000" y="1305341"/>
            <a:ext cx="11190514" cy="4801314"/>
          </a:xfrm>
          <a:prstGeom prst="rect">
            <a:avLst/>
          </a:prstGeom>
          <a:noFill/>
        </p:spPr>
        <p:txBody>
          <a:bodyPr wrap="square" rtlCol="0">
            <a:spAutoFit/>
          </a:bodyPr>
          <a:lstStyle/>
          <a:p>
            <a:r>
              <a:rPr lang="nl-NL" dirty="0">
                <a:latin typeface="Calibri" panose="020F0502020204030204" pitchFamily="34" charset="0"/>
                <a:cs typeface="Calibri" panose="020F0502020204030204" pitchFamily="34" charset="0"/>
              </a:rPr>
              <a:t>1. Gezond: door ze buiten te laten spelen, krijgen ze beweging en worden de spieren beter ontwikkeld. Uit onderzoek blijkt dat kinderen die veel buitenspelen een kleinere kans op botbreuken hebben en sneller zullen herstellen na een griepje (1). Dit komt door de opname van vitamine D tijdens het buitenspelen. </a:t>
            </a:r>
          </a:p>
          <a:p>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2. Goed voor de motorische ontwikkeling </a:t>
            </a:r>
          </a:p>
          <a:p>
            <a:endParaRPr lang="nl-NL" dirty="0">
              <a:latin typeface="Calibri" panose="020F0502020204030204" pitchFamily="34" charset="0"/>
              <a:cs typeface="Calibri" panose="020F0502020204030204" pitchFamily="34" charset="0"/>
            </a:endParaRPr>
          </a:p>
          <a:p>
            <a:r>
              <a:rPr lang="nl-NL" i="0" dirty="0">
                <a:effectLst/>
                <a:latin typeface="Calibri" panose="020F0502020204030204" pitchFamily="34" charset="0"/>
                <a:cs typeface="Calibri" panose="020F0502020204030204" pitchFamily="34" charset="0"/>
              </a:rPr>
              <a:t>3. Belangrijk voor de sociale vaardigheden: kinderen die buitenspelen, zoeken elkaar op. Samen spelen is veel leuker dan in je eentje. Door verstoppertje of tikkertje te spelen met de buurtkinderen, leren kinderen hoe ze met anderen om moeten gaan. Ze komen erachter dat speelgoed gedeeld moet worden, dus af en toe zullen ze moeten onderhandelen en samenwerken. Van deze vaardigheden zullen ze later in hun leven profijt hebben.</a:t>
            </a:r>
          </a:p>
          <a:p>
            <a:endParaRPr lang="nl-NL" dirty="0">
              <a:latin typeface="Calibri" panose="020F0502020204030204" pitchFamily="34" charset="0"/>
              <a:cs typeface="Calibri" panose="020F0502020204030204" pitchFamily="34" charset="0"/>
            </a:endParaRPr>
          </a:p>
          <a:p>
            <a:r>
              <a:rPr lang="nl-NL" i="0" dirty="0">
                <a:effectLst/>
                <a:latin typeface="Calibri" panose="020F0502020204030204" pitchFamily="34" charset="0"/>
                <a:cs typeface="Calibri" panose="020F0502020204030204" pitchFamily="34" charset="0"/>
              </a:rPr>
              <a:t>4. Een stimulans voor de creativiteit</a:t>
            </a:r>
          </a:p>
          <a:p>
            <a:endParaRPr lang="nl-NL" dirty="0">
              <a:latin typeface="Calibri" panose="020F0502020204030204" pitchFamily="34" charset="0"/>
              <a:cs typeface="Calibri" panose="020F0502020204030204" pitchFamily="34" charset="0"/>
            </a:endParaRPr>
          </a:p>
          <a:p>
            <a:r>
              <a:rPr lang="nl-NL" i="0" dirty="0">
                <a:effectLst/>
                <a:latin typeface="Calibri" panose="020F0502020204030204" pitchFamily="34" charset="0"/>
                <a:cs typeface="Calibri" panose="020F0502020204030204" pitchFamily="34" charset="0"/>
              </a:rPr>
              <a:t>5. Goed voor de ontwikkeling van de hersens</a:t>
            </a:r>
          </a:p>
          <a:p>
            <a:endParaRPr lang="nl-NL" dirty="0">
              <a:latin typeface="Calibri" panose="020F0502020204030204" pitchFamily="34" charset="0"/>
              <a:cs typeface="Calibri" panose="020F0502020204030204" pitchFamily="34" charset="0"/>
            </a:endParaRPr>
          </a:p>
          <a:p>
            <a:r>
              <a:rPr lang="nl-NL" i="0" dirty="0">
                <a:effectLst/>
                <a:latin typeface="Calibri" panose="020F0502020204030204" pitchFamily="34" charset="0"/>
                <a:cs typeface="Calibri" panose="020F0502020204030204" pitchFamily="34" charset="0"/>
              </a:rPr>
              <a:t>6. Kinderen worden er gelukkig van! Door vitamine D en frisse lucht </a:t>
            </a:r>
          </a:p>
          <a:p>
            <a:r>
              <a:rPr lang="nl-NL" dirty="0">
                <a:latin typeface="Calibri" panose="020F0502020204030204" pitchFamily="34" charset="0"/>
                <a:cs typeface="Calibri" panose="020F0502020204030204" pitchFamily="34" charset="0"/>
              </a:rPr>
              <a:t> </a:t>
            </a:r>
          </a:p>
        </p:txBody>
      </p:sp>
      <p:sp>
        <p:nvSpPr>
          <p:cNvPr id="9" name="Tekstvak 8">
            <a:extLst>
              <a:ext uri="{FF2B5EF4-FFF2-40B4-BE49-F238E27FC236}">
                <a16:creationId xmlns:a16="http://schemas.microsoft.com/office/drawing/2014/main" id="{CD9D9573-E6F6-D28F-CCE5-60F3778A2A8F}"/>
              </a:ext>
            </a:extLst>
          </p:cNvPr>
          <p:cNvSpPr txBox="1"/>
          <p:nvPr/>
        </p:nvSpPr>
        <p:spPr>
          <a:xfrm>
            <a:off x="762000" y="6199806"/>
            <a:ext cx="6096000" cy="369332"/>
          </a:xfrm>
          <a:prstGeom prst="rect">
            <a:avLst/>
          </a:prstGeom>
          <a:noFill/>
        </p:spPr>
        <p:txBody>
          <a:bodyPr wrap="square">
            <a:spAutoFit/>
          </a:bodyPr>
          <a:lstStyle/>
          <a:p>
            <a:r>
              <a:rPr lang="nl-NL" dirty="0"/>
              <a:t>BRON: https://www.imhnederland.nl/buitenspelen/</a:t>
            </a:r>
          </a:p>
        </p:txBody>
      </p:sp>
    </p:spTree>
    <p:extLst>
      <p:ext uri="{BB962C8B-B14F-4D97-AF65-F5344CB8AC3E}">
        <p14:creationId xmlns:p14="http://schemas.microsoft.com/office/powerpoint/2010/main" val="1325324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63C53BA-0EAA-FDAC-200A-7A589411E42F}"/>
              </a:ext>
            </a:extLst>
          </p:cNvPr>
          <p:cNvSpPr txBox="1"/>
          <p:nvPr/>
        </p:nvSpPr>
        <p:spPr>
          <a:xfrm>
            <a:off x="1213757" y="1597496"/>
            <a:ext cx="9764485" cy="3785652"/>
          </a:xfrm>
          <a:prstGeom prst="rect">
            <a:avLst/>
          </a:prstGeom>
          <a:noFill/>
        </p:spPr>
        <p:txBody>
          <a:bodyPr wrap="square">
            <a:spAutoFit/>
          </a:bodyPr>
          <a:lstStyle/>
          <a:p>
            <a:r>
              <a:rPr lang="nl-NL" sz="2400" dirty="0"/>
              <a:t>Buiten zijn is belangrijk. Dit geldt niet alleen voor kinderen, maar ook voor volwassenen. </a:t>
            </a:r>
          </a:p>
          <a:p>
            <a:endParaRPr lang="nl-NL" sz="2400" dirty="0"/>
          </a:p>
          <a:p>
            <a:r>
              <a:rPr lang="nl-NL" sz="2400" dirty="0"/>
              <a:t>Buiten spelen en bewegen is goed voor de fysieke en mentale gezondheid. </a:t>
            </a:r>
          </a:p>
          <a:p>
            <a:endParaRPr lang="nl-NL" sz="2400" dirty="0"/>
          </a:p>
          <a:p>
            <a:r>
              <a:rPr lang="nl-NL" sz="2400" dirty="0"/>
              <a:t>Daarnaast kan er buiten ontmoeting plaatsvinden tussen inwoners. Spontane interactie op centrale (speel)plekken zorgt voor een versterking van sociale cohesie in de buurt. </a:t>
            </a:r>
          </a:p>
          <a:p>
            <a:endParaRPr lang="nl-NL" sz="2400" dirty="0"/>
          </a:p>
        </p:txBody>
      </p:sp>
    </p:spTree>
    <p:extLst>
      <p:ext uri="{BB962C8B-B14F-4D97-AF65-F5344CB8AC3E}">
        <p14:creationId xmlns:p14="http://schemas.microsoft.com/office/powerpoint/2010/main" val="129066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5EB98D3-61E4-F609-0A7E-41BCC8B332D2}"/>
              </a:ext>
            </a:extLst>
          </p:cNvPr>
          <p:cNvSpPr txBox="1"/>
          <p:nvPr/>
        </p:nvSpPr>
        <p:spPr>
          <a:xfrm>
            <a:off x="1094457" y="1469755"/>
            <a:ext cx="10003086" cy="3908762"/>
          </a:xfrm>
          <a:prstGeom prst="rect">
            <a:avLst/>
          </a:prstGeom>
          <a:noFill/>
        </p:spPr>
        <p:txBody>
          <a:bodyPr wrap="square">
            <a:spAutoFit/>
          </a:bodyPr>
          <a:lstStyle/>
          <a:p>
            <a:r>
              <a:rPr lang="nl-NL" sz="3200" dirty="0"/>
              <a:t>Nieuwe ontwikkeling: </a:t>
            </a:r>
          </a:p>
          <a:p>
            <a:endParaRPr lang="nl-NL" sz="2400" dirty="0"/>
          </a:p>
          <a:p>
            <a:r>
              <a:rPr lang="nl-NL" sz="2400" dirty="0"/>
              <a:t>Hoe kan spelen en bewegen ontmoeting nog meer stimuleren? </a:t>
            </a:r>
          </a:p>
          <a:p>
            <a:endParaRPr lang="nl-NL" sz="2400" dirty="0"/>
          </a:p>
          <a:p>
            <a:r>
              <a:rPr lang="nl-NL" sz="2400" dirty="0"/>
              <a:t>Uiteraard heeft dit raakvlakken met andere aspecten van het beleid in de openbare ruimte, zoals met klimaat adaptatie en vergroening.</a:t>
            </a:r>
          </a:p>
          <a:p>
            <a:endParaRPr lang="nl-NL" sz="2400" dirty="0"/>
          </a:p>
          <a:p>
            <a:r>
              <a:rPr lang="nl-NL" sz="2400" dirty="0"/>
              <a:t>&gt; Integrale aanpak! </a:t>
            </a:r>
          </a:p>
          <a:p>
            <a:endParaRPr lang="nl-NL" sz="2400" dirty="0"/>
          </a:p>
          <a:p>
            <a:endParaRPr lang="nl-NL" sz="2400" dirty="0"/>
          </a:p>
        </p:txBody>
      </p:sp>
    </p:spTree>
    <p:extLst>
      <p:ext uri="{BB962C8B-B14F-4D97-AF65-F5344CB8AC3E}">
        <p14:creationId xmlns:p14="http://schemas.microsoft.com/office/powerpoint/2010/main" val="4239317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eerlijk buiten spelen en oefenen op de skatebaan | halsterse-zuidwestkrant  – Het nieuws uit Halsteren en de Zuidwesthoek">
            <a:extLst>
              <a:ext uri="{FF2B5EF4-FFF2-40B4-BE49-F238E27FC236}">
                <a16:creationId xmlns:a16="http://schemas.microsoft.com/office/drawing/2014/main" id="{7376CB44-FA16-4A66-A68C-7BABB972D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358" y="3698725"/>
            <a:ext cx="4483406" cy="26318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ordOogst | Natuurspeeltuin">
            <a:extLst>
              <a:ext uri="{FF2B5EF4-FFF2-40B4-BE49-F238E27FC236}">
                <a16:creationId xmlns:a16="http://schemas.microsoft.com/office/drawing/2014/main" id="{9F674B8C-2D4E-4558-A12A-1CFA61C68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117" y="312718"/>
            <a:ext cx="4291647" cy="321459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atuurspeeltuin Krimpenerhout » De Ontdekkers">
            <a:extLst>
              <a:ext uri="{FF2B5EF4-FFF2-40B4-BE49-F238E27FC236}">
                <a16:creationId xmlns:a16="http://schemas.microsoft.com/office/drawing/2014/main" id="{514171AF-FD1F-4C70-8AC2-42961E1EFA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238" y="415065"/>
            <a:ext cx="4529137" cy="301393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ruppelsgewijs gaan de speeltuinen weer open - Omroep Zeeland">
            <a:extLst>
              <a:ext uri="{FF2B5EF4-FFF2-40B4-BE49-F238E27FC236}">
                <a16:creationId xmlns:a16="http://schemas.microsoft.com/office/drawing/2014/main" id="{19726720-EFAD-4292-AB18-7852F2A51E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0238" y="3698725"/>
            <a:ext cx="5143500" cy="288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63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uiten fitnessen is hot in Alphen: extra locatie aan de Zegerplas | Alphen  | AD.nl">
            <a:extLst>
              <a:ext uri="{FF2B5EF4-FFF2-40B4-BE49-F238E27FC236}">
                <a16:creationId xmlns:a16="http://schemas.microsoft.com/office/drawing/2014/main" id="{2CA7002B-1E04-4A4C-BF7D-EB52A91C2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8625"/>
            <a:ext cx="11430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414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4E6DB5-5401-BF68-FE59-32369779AB23}"/>
              </a:ext>
            </a:extLst>
          </p:cNvPr>
          <p:cNvSpPr>
            <a:spLocks noGrp="1"/>
          </p:cNvSpPr>
          <p:nvPr>
            <p:ph type="title"/>
          </p:nvPr>
        </p:nvSpPr>
        <p:spPr/>
        <p:txBody>
          <a:bodyPr>
            <a:normAutofit/>
          </a:bodyPr>
          <a:lstStyle/>
          <a:p>
            <a:r>
              <a:rPr lang="nl-NL" sz="4000" dirty="0">
                <a:effectLst/>
                <a:latin typeface="Calibri" panose="020F0502020204030204" pitchFamily="34" charset="0"/>
                <a:ea typeface="Calibri" panose="020F0502020204030204" pitchFamily="34" charset="0"/>
              </a:rPr>
              <a:t>  NUSO en IVN </a:t>
            </a:r>
            <a:endParaRPr lang="nl-NL" sz="8000" dirty="0"/>
          </a:p>
        </p:txBody>
      </p:sp>
      <p:sp>
        <p:nvSpPr>
          <p:cNvPr id="3" name="Tekstvak 2">
            <a:extLst>
              <a:ext uri="{FF2B5EF4-FFF2-40B4-BE49-F238E27FC236}">
                <a16:creationId xmlns:a16="http://schemas.microsoft.com/office/drawing/2014/main" id="{91FF0DCB-3A37-27EA-27B3-C1391AECA097}"/>
              </a:ext>
            </a:extLst>
          </p:cNvPr>
          <p:cNvSpPr txBox="1"/>
          <p:nvPr/>
        </p:nvSpPr>
        <p:spPr>
          <a:xfrm>
            <a:off x="956930" y="2286000"/>
            <a:ext cx="9406270" cy="954107"/>
          </a:xfrm>
          <a:prstGeom prst="rect">
            <a:avLst/>
          </a:prstGeom>
          <a:noFill/>
        </p:spPr>
        <p:txBody>
          <a:bodyPr wrap="square" rtlCol="0">
            <a:spAutoFit/>
          </a:bodyPr>
          <a:lstStyle/>
          <a:p>
            <a:r>
              <a:rPr lang="nl-NL" sz="2400" dirty="0">
                <a:latin typeface="Calibri" panose="020F0502020204030204" pitchFamily="34" charset="0"/>
                <a:cs typeface="Calibri" panose="020F0502020204030204" pitchFamily="34" charset="0"/>
              </a:rPr>
              <a:t>Organisaties die spelen en spelen in het groen op allerlei manieren stimuleren, belangen behartigen en </a:t>
            </a:r>
            <a:r>
              <a:rPr lang="nl-NL" sz="3200" dirty="0">
                <a:latin typeface="Calibri" panose="020F0502020204030204" pitchFamily="34" charset="0"/>
                <a:cs typeface="Calibri" panose="020F0502020204030204" pitchFamily="34" charset="0"/>
              </a:rPr>
              <a:t>zorgen</a:t>
            </a:r>
            <a:r>
              <a:rPr lang="nl-NL" sz="2400" dirty="0">
                <a:latin typeface="Calibri" panose="020F0502020204030204" pitchFamily="34" charset="0"/>
                <a:cs typeface="Calibri" panose="020F0502020204030204" pitchFamily="34" charset="0"/>
              </a:rPr>
              <a:t> voor vernieuwing. </a:t>
            </a:r>
          </a:p>
        </p:txBody>
      </p:sp>
      <p:sp>
        <p:nvSpPr>
          <p:cNvPr id="5" name="Tekstvak 4">
            <a:extLst>
              <a:ext uri="{FF2B5EF4-FFF2-40B4-BE49-F238E27FC236}">
                <a16:creationId xmlns:a16="http://schemas.microsoft.com/office/drawing/2014/main" id="{E7E7FC88-AED2-AF46-1358-5DCB0A64C771}"/>
              </a:ext>
            </a:extLst>
          </p:cNvPr>
          <p:cNvSpPr txBox="1"/>
          <p:nvPr/>
        </p:nvSpPr>
        <p:spPr>
          <a:xfrm>
            <a:off x="956930" y="3325977"/>
            <a:ext cx="6096000" cy="369332"/>
          </a:xfrm>
          <a:prstGeom prst="rect">
            <a:avLst/>
          </a:prstGeom>
          <a:noFill/>
        </p:spPr>
        <p:txBody>
          <a:bodyPr wrap="square">
            <a:spAutoFit/>
          </a:bodyPr>
          <a:lstStyle/>
          <a:p>
            <a:r>
              <a:rPr lang="nl-NL" dirty="0"/>
              <a:t>https://www.nuso.nl/</a:t>
            </a:r>
          </a:p>
        </p:txBody>
      </p:sp>
      <p:sp>
        <p:nvSpPr>
          <p:cNvPr id="7" name="Tekstvak 6">
            <a:extLst>
              <a:ext uri="{FF2B5EF4-FFF2-40B4-BE49-F238E27FC236}">
                <a16:creationId xmlns:a16="http://schemas.microsoft.com/office/drawing/2014/main" id="{698B93F2-D0FE-5395-7BD1-BC8BBDA87940}"/>
              </a:ext>
            </a:extLst>
          </p:cNvPr>
          <p:cNvSpPr txBox="1"/>
          <p:nvPr/>
        </p:nvSpPr>
        <p:spPr>
          <a:xfrm>
            <a:off x="956930" y="3964161"/>
            <a:ext cx="6096000" cy="369332"/>
          </a:xfrm>
          <a:prstGeom prst="rect">
            <a:avLst/>
          </a:prstGeom>
          <a:noFill/>
        </p:spPr>
        <p:txBody>
          <a:bodyPr wrap="square">
            <a:spAutoFit/>
          </a:bodyPr>
          <a:lstStyle/>
          <a:p>
            <a:r>
              <a:rPr lang="nl-NL" dirty="0"/>
              <a:t>https://www.ivn.nl/</a:t>
            </a:r>
          </a:p>
        </p:txBody>
      </p:sp>
    </p:spTree>
    <p:extLst>
      <p:ext uri="{BB962C8B-B14F-4D97-AF65-F5344CB8AC3E}">
        <p14:creationId xmlns:p14="http://schemas.microsoft.com/office/powerpoint/2010/main" val="3365812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B9D89-A308-F59B-720F-C3585149398A}"/>
              </a:ext>
            </a:extLst>
          </p:cNvPr>
          <p:cNvSpPr>
            <a:spLocks noGrp="1"/>
          </p:cNvSpPr>
          <p:nvPr>
            <p:ph type="title"/>
          </p:nvPr>
        </p:nvSpPr>
        <p:spPr/>
        <p:txBody>
          <a:bodyPr/>
          <a:lstStyle/>
          <a:p>
            <a:r>
              <a:rPr lang="nl-NL" dirty="0" err="1">
                <a:latin typeface="Calibri" panose="020F0502020204030204" pitchFamily="34" charset="0"/>
                <a:cs typeface="Calibri" panose="020F0502020204030204" pitchFamily="34" charset="0"/>
              </a:rPr>
              <a:t>Inclusiviteit</a:t>
            </a:r>
            <a:r>
              <a:rPr lang="nl-NL" dirty="0">
                <a:latin typeface="Calibri" panose="020F0502020204030204" pitchFamily="34" charset="0"/>
                <a:cs typeface="Calibri" panose="020F0502020204030204" pitchFamily="34" charset="0"/>
              </a:rPr>
              <a:t> </a:t>
            </a:r>
          </a:p>
        </p:txBody>
      </p:sp>
      <p:sp>
        <p:nvSpPr>
          <p:cNvPr id="4" name="Tekstvak 3">
            <a:extLst>
              <a:ext uri="{FF2B5EF4-FFF2-40B4-BE49-F238E27FC236}">
                <a16:creationId xmlns:a16="http://schemas.microsoft.com/office/drawing/2014/main" id="{0214B096-483C-39F2-EDA7-103368B8A8B0}"/>
              </a:ext>
            </a:extLst>
          </p:cNvPr>
          <p:cNvSpPr txBox="1"/>
          <p:nvPr/>
        </p:nvSpPr>
        <p:spPr>
          <a:xfrm>
            <a:off x="838200" y="5203448"/>
            <a:ext cx="6096000" cy="523220"/>
          </a:xfrm>
          <a:prstGeom prst="rect">
            <a:avLst/>
          </a:prstGeom>
          <a:noFill/>
        </p:spPr>
        <p:txBody>
          <a:bodyPr wrap="square">
            <a:spAutoFit/>
          </a:bodyPr>
          <a:lstStyle/>
          <a:p>
            <a:pPr algn="l"/>
            <a:r>
              <a:rPr lang="nl-NL" sz="2800" b="1" i="0" dirty="0">
                <a:effectLst/>
                <a:latin typeface="Love Ya Like A Sister"/>
              </a:rPr>
              <a:t>Speeltuinvereniging de Doorbraak</a:t>
            </a:r>
          </a:p>
        </p:txBody>
      </p:sp>
      <p:sp>
        <p:nvSpPr>
          <p:cNvPr id="6" name="Tekstvak 5">
            <a:extLst>
              <a:ext uri="{FF2B5EF4-FFF2-40B4-BE49-F238E27FC236}">
                <a16:creationId xmlns:a16="http://schemas.microsoft.com/office/drawing/2014/main" id="{84138DAF-F45E-F9F6-9628-692B805F887B}"/>
              </a:ext>
            </a:extLst>
          </p:cNvPr>
          <p:cNvSpPr txBox="1"/>
          <p:nvPr/>
        </p:nvSpPr>
        <p:spPr>
          <a:xfrm>
            <a:off x="838200" y="5726668"/>
            <a:ext cx="6096000" cy="369332"/>
          </a:xfrm>
          <a:prstGeom prst="rect">
            <a:avLst/>
          </a:prstGeom>
          <a:noFill/>
        </p:spPr>
        <p:txBody>
          <a:bodyPr wrap="square">
            <a:spAutoFit/>
          </a:bodyPr>
          <a:lstStyle/>
          <a:p>
            <a:r>
              <a:rPr lang="nl-NL" dirty="0"/>
              <a:t>https://svdedoorbraak.nl/</a:t>
            </a:r>
          </a:p>
        </p:txBody>
      </p:sp>
      <p:sp>
        <p:nvSpPr>
          <p:cNvPr id="8" name="Tekstvak 7">
            <a:extLst>
              <a:ext uri="{FF2B5EF4-FFF2-40B4-BE49-F238E27FC236}">
                <a16:creationId xmlns:a16="http://schemas.microsoft.com/office/drawing/2014/main" id="{499628FB-1A50-FB54-1E64-290D163BE345}"/>
              </a:ext>
            </a:extLst>
          </p:cNvPr>
          <p:cNvSpPr txBox="1"/>
          <p:nvPr/>
        </p:nvSpPr>
        <p:spPr>
          <a:xfrm>
            <a:off x="762000" y="2286000"/>
            <a:ext cx="9612086" cy="1938992"/>
          </a:xfrm>
          <a:prstGeom prst="rect">
            <a:avLst/>
          </a:prstGeom>
          <a:noFill/>
        </p:spPr>
        <p:txBody>
          <a:bodyPr wrap="square">
            <a:spAutoFit/>
          </a:bodyPr>
          <a:lstStyle/>
          <a:p>
            <a:r>
              <a:rPr lang="nl-NL" sz="2000" dirty="0">
                <a:latin typeface="Calibri" panose="020F0502020204030204" pitchFamily="34" charset="0"/>
                <a:cs typeface="Calibri" panose="020F0502020204030204" pitchFamily="34" charset="0"/>
              </a:rPr>
              <a:t>Negen van de tien speeltuinen in Nederland zijn nog niet toegankelijk voor kinderen met een handicap. Dat geldt voor openbare speelplekken, maar ook voor speeltuinen en speelplekken bij bijvoorbeeld scholen, kinderopvanglocaties en recreatievoorzieningen. Eind 2019 sloten de rijksoverheid, Jantje Beton, de VNG en vele anderen partners het </a:t>
            </a:r>
            <a:r>
              <a:rPr lang="nl-NL" sz="2000" dirty="0" err="1">
                <a:latin typeface="Calibri" panose="020F0502020204030204" pitchFamily="34" charset="0"/>
                <a:cs typeface="Calibri" panose="020F0502020204030204" pitchFamily="34" charset="0"/>
              </a:rPr>
              <a:t>SamenSpeelAkkoord</a:t>
            </a:r>
            <a:r>
              <a:rPr lang="nl-NL" sz="2000" dirty="0">
                <a:latin typeface="Calibri" panose="020F0502020204030204" pitchFamily="34" charset="0"/>
                <a:cs typeface="Calibri" panose="020F0502020204030204" pitchFamily="34" charset="0"/>
              </a:rPr>
              <a:t>. Alle deelnemers dragen in 2020-2021 concreet bij aan het realiseren van een inclusieve speelcultuur en meer samenspeelplekken. </a:t>
            </a:r>
          </a:p>
        </p:txBody>
      </p:sp>
    </p:spTree>
    <p:extLst>
      <p:ext uri="{BB962C8B-B14F-4D97-AF65-F5344CB8AC3E}">
        <p14:creationId xmlns:p14="http://schemas.microsoft.com/office/powerpoint/2010/main" val="2770591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clusie in spelen | Al het onderzoek naar inclusie in spelen door KOMPAN  Play Institute">
            <a:extLst>
              <a:ext uri="{FF2B5EF4-FFF2-40B4-BE49-F238E27FC236}">
                <a16:creationId xmlns:a16="http://schemas.microsoft.com/office/drawing/2014/main" id="{380ABD1B-875D-4A2C-B101-B3C76CFAE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80" y="683577"/>
            <a:ext cx="6379418" cy="296672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A0EBAF5F-F191-4151-8E13-0EC64591A6FD}"/>
              </a:ext>
            </a:extLst>
          </p:cNvPr>
          <p:cNvPicPr>
            <a:picLocks noChangeAspect="1"/>
          </p:cNvPicPr>
          <p:nvPr/>
        </p:nvPicPr>
        <p:blipFill rotWithShape="1">
          <a:blip r:embed="rId3"/>
          <a:srcRect b="10438"/>
          <a:stretch/>
        </p:blipFill>
        <p:spPr>
          <a:xfrm>
            <a:off x="7123278" y="683577"/>
            <a:ext cx="4578502" cy="2966720"/>
          </a:xfrm>
          <a:prstGeom prst="rect">
            <a:avLst/>
          </a:prstGeom>
        </p:spPr>
      </p:pic>
      <p:pic>
        <p:nvPicPr>
          <p:cNvPr id="3" name="Afbeelding 2">
            <a:extLst>
              <a:ext uri="{FF2B5EF4-FFF2-40B4-BE49-F238E27FC236}">
                <a16:creationId xmlns:a16="http://schemas.microsoft.com/office/drawing/2014/main" id="{98D52ADF-3FA0-4958-85A1-2D301DD8A489}"/>
              </a:ext>
            </a:extLst>
          </p:cNvPr>
          <p:cNvPicPr>
            <a:picLocks noChangeAspect="1"/>
          </p:cNvPicPr>
          <p:nvPr/>
        </p:nvPicPr>
        <p:blipFill>
          <a:blip r:embed="rId4"/>
          <a:stretch>
            <a:fillRect/>
          </a:stretch>
        </p:blipFill>
        <p:spPr>
          <a:xfrm>
            <a:off x="1747520" y="3959225"/>
            <a:ext cx="4941278" cy="2698198"/>
          </a:xfrm>
          <a:prstGeom prst="rect">
            <a:avLst/>
          </a:prstGeom>
        </p:spPr>
      </p:pic>
      <p:pic>
        <p:nvPicPr>
          <p:cNvPr id="1028" name="Picture 4" descr="Boulen; 'Als je de spelregels kent is het best spannend. Het is geen  theekransje' | Waalwijk, Heusden e.o. | bd.nl">
            <a:extLst>
              <a:ext uri="{FF2B5EF4-FFF2-40B4-BE49-F238E27FC236}">
                <a16:creationId xmlns:a16="http://schemas.microsoft.com/office/drawing/2014/main" id="{597DDE2B-DB48-4C00-BCE7-EFC99F6910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3278" y="3959224"/>
            <a:ext cx="3473602" cy="260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49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3A1A51A-89FB-9DAE-5542-A8C486E6A804}"/>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a:solidFill>
                  <a:schemeClr val="tx2"/>
                </a:solidFill>
                <a:latin typeface="+mj-lt"/>
                <a:ea typeface="+mj-ea"/>
                <a:cs typeface="+mj-cs"/>
              </a:rPr>
              <a:t>Stad en wijk in leerjaar 2 en 3?</a:t>
            </a:r>
          </a:p>
        </p:txBody>
      </p:sp>
      <p:pic>
        <p:nvPicPr>
          <p:cNvPr id="6" name="Graphic 5" descr="Straat">
            <a:extLst>
              <a:ext uri="{FF2B5EF4-FFF2-40B4-BE49-F238E27FC236}">
                <a16:creationId xmlns:a16="http://schemas.microsoft.com/office/drawing/2014/main" id="{37AAFDD1-4D8D-C4AB-61D6-7DF0D38BDC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99387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20D57-EF0D-4BD8-8D68-D8EE0255CFBB}"/>
              </a:ext>
            </a:extLst>
          </p:cNvPr>
          <p:cNvSpPr>
            <a:spLocks noGrp="1"/>
          </p:cNvSpPr>
          <p:nvPr>
            <p:ph type="title"/>
          </p:nvPr>
        </p:nvSpPr>
        <p:spPr>
          <a:solidFill>
            <a:schemeClr val="accent4">
              <a:lumMod val="40000"/>
              <a:lumOff val="60000"/>
            </a:schemeClr>
          </a:solidFill>
        </p:spPr>
        <p:txBody>
          <a:bodyPr>
            <a:normAutofit/>
          </a:bodyPr>
          <a:lstStyle/>
          <a:p>
            <a:r>
              <a:rPr lang="nl-NL" dirty="0">
                <a:latin typeface="Calibri" panose="020F0502020204030204" pitchFamily="34" charset="0"/>
                <a:ea typeface="Calibri" panose="020F0502020204030204" pitchFamily="34" charset="0"/>
                <a:cs typeface="Times New Roman" panose="02020603050405020304" pitchFamily="18" charset="0"/>
              </a:rPr>
              <a:t>Doelgroepen of juist voor een mix van mensen?! </a:t>
            </a:r>
            <a:endParaRPr lang="nl-NL" dirty="0"/>
          </a:p>
        </p:txBody>
      </p:sp>
      <p:pic>
        <p:nvPicPr>
          <p:cNvPr id="5" name="Tijdelijke aanduiding voor inhoud 4">
            <a:extLst>
              <a:ext uri="{FF2B5EF4-FFF2-40B4-BE49-F238E27FC236}">
                <a16:creationId xmlns:a16="http://schemas.microsoft.com/office/drawing/2014/main" id="{BF1C9EF3-A0DF-4C7F-A225-09C7AF3AB5BE}"/>
              </a:ext>
            </a:extLst>
          </p:cNvPr>
          <p:cNvPicPr>
            <a:picLocks noGrp="1" noChangeAspect="1"/>
          </p:cNvPicPr>
          <p:nvPr>
            <p:ph idx="1"/>
          </p:nvPr>
        </p:nvPicPr>
        <p:blipFill rotWithShape="1">
          <a:blip r:embed="rId2"/>
          <a:srcRect b="45837"/>
          <a:stretch/>
        </p:blipFill>
        <p:spPr>
          <a:xfrm>
            <a:off x="5189396" y="3344545"/>
            <a:ext cx="6162816" cy="2639695"/>
          </a:xfrm>
          <a:prstGeom prst="rect">
            <a:avLst/>
          </a:prstGeom>
        </p:spPr>
      </p:pic>
      <p:sp>
        <p:nvSpPr>
          <p:cNvPr id="6" name="Tijdelijke aanduiding voor tekst 5">
            <a:extLst>
              <a:ext uri="{FF2B5EF4-FFF2-40B4-BE49-F238E27FC236}">
                <a16:creationId xmlns:a16="http://schemas.microsoft.com/office/drawing/2014/main" id="{06D3989C-2078-453E-B9A6-A20BB4ABEF2B}"/>
              </a:ext>
            </a:extLst>
          </p:cNvPr>
          <p:cNvSpPr>
            <a:spLocks noGrp="1"/>
          </p:cNvSpPr>
          <p:nvPr>
            <p:ph type="body" sz="half" idx="2"/>
          </p:nvPr>
        </p:nvSpPr>
        <p:spPr/>
        <p:txBody>
          <a:bodyPr>
            <a:normAutofit fontScale="92500" lnSpcReduction="20000"/>
          </a:bodyPr>
          <a:lstStyle/>
          <a:p>
            <a:endParaRPr lang="nl-NL" dirty="0"/>
          </a:p>
          <a:p>
            <a:endParaRPr lang="nl-NL" sz="2200" dirty="0"/>
          </a:p>
          <a:p>
            <a:r>
              <a:rPr lang="nl-NL" sz="2200" dirty="0"/>
              <a:t>Specifieke plekken bv. skatebaan </a:t>
            </a:r>
          </a:p>
          <a:p>
            <a:endParaRPr lang="nl-NL" sz="2200" dirty="0"/>
          </a:p>
          <a:p>
            <a:r>
              <a:rPr lang="nl-NL" sz="2200" dirty="0"/>
              <a:t>Inclusieve stad bv. speeltuin </a:t>
            </a:r>
          </a:p>
          <a:p>
            <a:endParaRPr lang="nl-NL" sz="2200" dirty="0"/>
          </a:p>
          <a:p>
            <a:r>
              <a:rPr lang="nl-NL" sz="2200" dirty="0"/>
              <a:t>Locaties met veel variatie bv. Spoorpark</a:t>
            </a:r>
          </a:p>
        </p:txBody>
      </p:sp>
    </p:spTree>
    <p:extLst>
      <p:ext uri="{BB962C8B-B14F-4D97-AF65-F5344CB8AC3E}">
        <p14:creationId xmlns:p14="http://schemas.microsoft.com/office/powerpoint/2010/main" val="2503458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680FE-49C3-49E9-9B78-27A4B6170CB7}"/>
              </a:ext>
            </a:extLst>
          </p:cNvPr>
          <p:cNvSpPr>
            <a:spLocks noGrp="1"/>
          </p:cNvSpPr>
          <p:nvPr>
            <p:ph type="ctrTitle"/>
          </p:nvPr>
        </p:nvSpPr>
        <p:spPr>
          <a:xfrm>
            <a:off x="870857" y="642256"/>
            <a:ext cx="10668000" cy="1186543"/>
          </a:xfrm>
        </p:spPr>
        <p:txBody>
          <a:bodyPr/>
          <a:lstStyle/>
          <a:p>
            <a:r>
              <a:rPr lang="nl-NL" dirty="0">
                <a:latin typeface="Calibri" panose="020F0502020204030204" pitchFamily="34" charset="0"/>
                <a:cs typeface="Calibri" panose="020F0502020204030204" pitchFamily="34" charset="0"/>
              </a:rPr>
              <a:t>Opdracht</a:t>
            </a:r>
          </a:p>
        </p:txBody>
      </p:sp>
      <p:sp>
        <p:nvSpPr>
          <p:cNvPr id="6" name="Ondertitel 5">
            <a:extLst>
              <a:ext uri="{FF2B5EF4-FFF2-40B4-BE49-F238E27FC236}">
                <a16:creationId xmlns:a16="http://schemas.microsoft.com/office/drawing/2014/main" id="{85C043D5-B536-A093-36B9-223B2A782B45}"/>
              </a:ext>
            </a:extLst>
          </p:cNvPr>
          <p:cNvSpPr>
            <a:spLocks noGrp="1"/>
          </p:cNvSpPr>
          <p:nvPr>
            <p:ph type="subTitle" idx="1"/>
          </p:nvPr>
        </p:nvSpPr>
        <p:spPr>
          <a:xfrm>
            <a:off x="870857" y="2090057"/>
            <a:ext cx="10668000" cy="4517572"/>
          </a:xfrm>
        </p:spPr>
        <p:txBody>
          <a:bodyPr>
            <a:normAutofit/>
          </a:bodyPr>
          <a:lstStyle/>
          <a:p>
            <a:r>
              <a:rPr lang="nl-NL" dirty="0">
                <a:latin typeface="Calibri" panose="020F0502020204030204" pitchFamily="34" charset="0"/>
                <a:cs typeface="Calibri" panose="020F0502020204030204" pitchFamily="34" charset="0"/>
              </a:rPr>
              <a:t>Ga je met je groep samen zitten en bespreek welke input uit deze les je meeneemt:</a:t>
            </a:r>
          </a:p>
          <a:p>
            <a:pPr marL="342900" indent="-342900">
              <a:buFontTx/>
              <a:buChar char="-"/>
            </a:pPr>
            <a:r>
              <a:rPr lang="nl-NL" dirty="0">
                <a:latin typeface="Calibri" panose="020F0502020204030204" pitchFamily="34" charset="0"/>
                <a:cs typeface="Calibri" panose="020F0502020204030204" pitchFamily="34" charset="0"/>
              </a:rPr>
              <a:t>Belang  van spelen en belang van groen in de stad? </a:t>
            </a:r>
          </a:p>
          <a:p>
            <a:pPr marL="342900" indent="-342900">
              <a:buFontTx/>
              <a:buChar char="-"/>
            </a:pPr>
            <a:r>
              <a:rPr lang="nl-NL" dirty="0">
                <a:latin typeface="Calibri" panose="020F0502020204030204" pitchFamily="34" charset="0"/>
                <a:cs typeface="Calibri" panose="020F0502020204030204" pitchFamily="34" charset="0"/>
              </a:rPr>
              <a:t>De combinatie tussen spelen en ontmoeten en misschien wel vergroenen?</a:t>
            </a:r>
          </a:p>
          <a:p>
            <a:pPr marL="342900" indent="-342900">
              <a:buFontTx/>
              <a:buChar char="-"/>
            </a:pPr>
            <a:r>
              <a:rPr lang="nl-NL" dirty="0">
                <a:latin typeface="Calibri" panose="020F0502020204030204" pitchFamily="34" charset="0"/>
                <a:cs typeface="Calibri" panose="020F0502020204030204" pitchFamily="34" charset="0"/>
              </a:rPr>
              <a:t>Inclusieve speelplekken</a:t>
            </a:r>
          </a:p>
          <a:p>
            <a:pPr marL="342900" indent="-342900">
              <a:buFontTx/>
              <a:buChar char="-"/>
            </a:pPr>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Je kunt dit nog meenemen in je verslag, misschien nog in je ontwerp of in je presentatie! </a:t>
            </a:r>
          </a:p>
        </p:txBody>
      </p:sp>
    </p:spTree>
    <p:extLst>
      <p:ext uri="{BB962C8B-B14F-4D97-AF65-F5344CB8AC3E}">
        <p14:creationId xmlns:p14="http://schemas.microsoft.com/office/powerpoint/2010/main" val="2415345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72E0C9F-ECF5-C043-DDC3-8249D6C2E064}"/>
              </a:ext>
            </a:extLst>
          </p:cNvPr>
          <p:cNvSpPr txBox="1"/>
          <p:nvPr/>
        </p:nvSpPr>
        <p:spPr>
          <a:xfrm>
            <a:off x="872836" y="337485"/>
            <a:ext cx="9871363" cy="5878532"/>
          </a:xfrm>
          <a:prstGeom prst="rect">
            <a:avLst/>
          </a:prstGeom>
          <a:noFill/>
        </p:spPr>
        <p:txBody>
          <a:bodyPr wrap="square">
            <a:spAutoFit/>
          </a:bodyPr>
          <a:lstStyle/>
          <a:p>
            <a:r>
              <a:rPr lang="nl-NL" sz="2800" dirty="0">
                <a:latin typeface="Abadi" panose="020B0604020104020204" pitchFamily="34" charset="0"/>
              </a:rPr>
              <a:t>Hier zijn nog enkele praktische tips om stadspeeltuinen duurzamer te maken:</a:t>
            </a:r>
          </a:p>
          <a:p>
            <a:endParaRPr lang="nl-NL" sz="2000" dirty="0">
              <a:latin typeface="Abadi" panose="020B0604020104020204" pitchFamily="34" charset="0"/>
            </a:endParaRPr>
          </a:p>
          <a:p>
            <a:r>
              <a:rPr lang="nl-NL" sz="2000" dirty="0">
                <a:latin typeface="Abadi" panose="020B0604020104020204" pitchFamily="34" charset="0"/>
              </a:rPr>
              <a:t>Groene beplanting: Gebruik lokale planten in de speeltuin. Inheemse planten zijn beter aangepast aan de omgeving en dragen bij aan biodiversiteit. Ze vereisen ook minder onderhoud</a:t>
            </a:r>
          </a:p>
          <a:p>
            <a:endParaRPr lang="nl-NL" sz="2000" dirty="0">
              <a:latin typeface="Abadi" panose="020B0604020104020204" pitchFamily="34" charset="0"/>
            </a:endParaRPr>
          </a:p>
          <a:p>
            <a:r>
              <a:rPr lang="nl-NL" sz="2000" dirty="0">
                <a:latin typeface="Abadi" panose="020B0604020104020204" pitchFamily="34" charset="0"/>
              </a:rPr>
              <a:t>Duurzame ondergrond: Kies voor een duurzame ondergrond, zoals gerecycled rubber of houtsnippers. Dit vermindert letselrisico en is milieuvriendelijk.</a:t>
            </a:r>
          </a:p>
          <a:p>
            <a:endParaRPr lang="nl-NL" sz="2000" dirty="0">
              <a:latin typeface="Abadi" panose="020B0604020104020204" pitchFamily="34" charset="0"/>
            </a:endParaRPr>
          </a:p>
          <a:p>
            <a:r>
              <a:rPr lang="nl-NL" sz="2000" dirty="0">
                <a:latin typeface="Abadi" panose="020B0604020104020204" pitchFamily="34" charset="0"/>
              </a:rPr>
              <a:t>Duurzame speeltoestellen: Gebruik speeltoestellen van verantwoord en recyclebaar materiaal. Bijvoorbeeld </a:t>
            </a:r>
            <a:r>
              <a:rPr lang="nl-NL" sz="2000" dirty="0" err="1">
                <a:latin typeface="Abadi" panose="020B0604020104020204" pitchFamily="34" charset="0"/>
              </a:rPr>
              <a:t>Robiniahouten</a:t>
            </a:r>
            <a:r>
              <a:rPr lang="nl-NL" sz="2000" dirty="0">
                <a:latin typeface="Abadi" panose="020B0604020104020204" pitchFamily="34" charset="0"/>
              </a:rPr>
              <a:t> speeltoestellen of roestvrij staal (rvs)</a:t>
            </a:r>
          </a:p>
          <a:p>
            <a:endParaRPr lang="nl-NL" sz="2000" dirty="0">
              <a:latin typeface="Abadi" panose="020B0604020104020204" pitchFamily="34" charset="0"/>
            </a:endParaRPr>
          </a:p>
          <a:p>
            <a:r>
              <a:rPr lang="nl-NL" sz="2000" dirty="0">
                <a:latin typeface="Abadi" panose="020B0604020104020204" pitchFamily="34" charset="0"/>
              </a:rPr>
              <a:t>Educatieve elementen: Voeg educatieve speelelementen toe om kinderen bewust te maken van natuur en milieu. Denk aan insectenvormige toestellen of klimbomen.</a:t>
            </a:r>
          </a:p>
          <a:p>
            <a:endParaRPr lang="nl-NL" sz="2000" dirty="0">
              <a:latin typeface="Abadi" panose="020B0604020104020204" pitchFamily="34" charset="0"/>
            </a:endParaRPr>
          </a:p>
          <a:p>
            <a:r>
              <a:rPr lang="nl-NL" sz="2000" dirty="0">
                <a:latin typeface="Abadi" panose="020B0604020104020204" pitchFamily="34" charset="0"/>
              </a:rPr>
              <a:t>Afvalbakken: Plaats goed zichtbare afvalbakken en recyclingstations in de speeltuin om afvalscheiding te stimuleren1.</a:t>
            </a:r>
          </a:p>
        </p:txBody>
      </p:sp>
    </p:spTree>
    <p:extLst>
      <p:ext uri="{BB962C8B-B14F-4D97-AF65-F5344CB8AC3E}">
        <p14:creationId xmlns:p14="http://schemas.microsoft.com/office/powerpoint/2010/main" val="3148762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4DBEC5-66F6-420E-9073-8D910D70C311}"/>
              </a:ext>
            </a:extLst>
          </p:cNvPr>
          <p:cNvSpPr>
            <a:spLocks noGrp="1"/>
          </p:cNvSpPr>
          <p:nvPr>
            <p:ph type="title"/>
          </p:nvPr>
        </p:nvSpPr>
        <p:spPr/>
        <p:txBody>
          <a:bodyPr/>
          <a:lstStyle/>
          <a:p>
            <a:r>
              <a:rPr lang="nl-NL" dirty="0"/>
              <a:t>Bedankt en tot volgende week! </a:t>
            </a:r>
          </a:p>
        </p:txBody>
      </p:sp>
    </p:spTree>
    <p:extLst>
      <p:ext uri="{BB962C8B-B14F-4D97-AF65-F5344CB8AC3E}">
        <p14:creationId xmlns:p14="http://schemas.microsoft.com/office/powerpoint/2010/main" val="3243344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el 1">
            <a:extLst>
              <a:ext uri="{FF2B5EF4-FFF2-40B4-BE49-F238E27FC236}">
                <a16:creationId xmlns:a16="http://schemas.microsoft.com/office/drawing/2014/main" id="{F44D6774-B857-4FB0-B3C3-98EF0D3A78A8}"/>
              </a:ext>
            </a:extLst>
          </p:cNvPr>
          <p:cNvSpPr>
            <a:spLocks noGrp="1"/>
          </p:cNvSpPr>
          <p:nvPr>
            <p:ph type="ctrTitle"/>
          </p:nvPr>
        </p:nvSpPr>
        <p:spPr>
          <a:xfrm>
            <a:off x="3415426" y="2584214"/>
            <a:ext cx="5760846" cy="2310312"/>
          </a:xfrm>
        </p:spPr>
        <p:txBody>
          <a:bodyPr>
            <a:normAutofit/>
          </a:bodyPr>
          <a:lstStyle/>
          <a:p>
            <a:r>
              <a:rPr lang="nl-NL" sz="5200" dirty="0">
                <a:solidFill>
                  <a:schemeClr val="tx2"/>
                </a:solidFill>
              </a:rPr>
              <a:t>De rol van groen </a:t>
            </a:r>
            <a:br>
              <a:rPr lang="nl-NL" sz="5200" dirty="0">
                <a:solidFill>
                  <a:schemeClr val="tx2"/>
                </a:solidFill>
              </a:rPr>
            </a:br>
            <a:r>
              <a:rPr lang="nl-NL" sz="5200" dirty="0">
                <a:solidFill>
                  <a:schemeClr val="tx2"/>
                </a:solidFill>
              </a:rPr>
              <a:t>bij ontmoeten in de stad</a:t>
            </a:r>
          </a:p>
        </p:txBody>
      </p:sp>
    </p:spTree>
    <p:extLst>
      <p:ext uri="{BB962C8B-B14F-4D97-AF65-F5344CB8AC3E}">
        <p14:creationId xmlns:p14="http://schemas.microsoft.com/office/powerpoint/2010/main" val="328927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86245-2A3A-D236-195C-2F7DFE71B6FF}"/>
              </a:ext>
            </a:extLst>
          </p:cNvPr>
          <p:cNvSpPr>
            <a:spLocks noGrp="1"/>
          </p:cNvSpPr>
          <p:nvPr>
            <p:ph type="title"/>
          </p:nvPr>
        </p:nvSpPr>
        <p:spPr>
          <a:xfrm>
            <a:off x="1093152" y="388174"/>
            <a:ext cx="10515600" cy="1325563"/>
          </a:xfrm>
        </p:spPr>
        <p:txBody>
          <a:bodyPr/>
          <a:lstStyle/>
          <a:p>
            <a:r>
              <a:rPr lang="nl-NL" dirty="0"/>
              <a:t>Begrippenlijst:</a:t>
            </a:r>
          </a:p>
        </p:txBody>
      </p:sp>
      <p:graphicFrame>
        <p:nvGraphicFramePr>
          <p:cNvPr id="4" name="Tabel 3">
            <a:extLst>
              <a:ext uri="{FF2B5EF4-FFF2-40B4-BE49-F238E27FC236}">
                <a16:creationId xmlns:a16="http://schemas.microsoft.com/office/drawing/2014/main" id="{B87B2710-BC0A-3343-9E90-1FE52B63CCCD}"/>
              </a:ext>
            </a:extLst>
          </p:cNvPr>
          <p:cNvGraphicFramePr>
            <a:graphicFrameLocks noGrp="1"/>
          </p:cNvGraphicFramePr>
          <p:nvPr/>
        </p:nvGraphicFramePr>
        <p:xfrm>
          <a:off x="1093152" y="1862677"/>
          <a:ext cx="9026208" cy="2287397"/>
        </p:xfrm>
        <a:graphic>
          <a:graphicData uri="http://schemas.openxmlformats.org/drawingml/2006/table">
            <a:tbl>
              <a:tblPr firstRow="1" firstCol="1" bandRow="1">
                <a:tableStyleId>{5C22544A-7EE6-4342-B048-85BDC9FD1C3A}</a:tableStyleId>
              </a:tblPr>
              <a:tblGrid>
                <a:gridCol w="4513602">
                  <a:extLst>
                    <a:ext uri="{9D8B030D-6E8A-4147-A177-3AD203B41FA5}">
                      <a16:colId xmlns:a16="http://schemas.microsoft.com/office/drawing/2014/main" val="1578776669"/>
                    </a:ext>
                  </a:extLst>
                </a:gridCol>
                <a:gridCol w="4512606">
                  <a:extLst>
                    <a:ext uri="{9D8B030D-6E8A-4147-A177-3AD203B41FA5}">
                      <a16:colId xmlns:a16="http://schemas.microsoft.com/office/drawing/2014/main" val="3496339489"/>
                    </a:ext>
                  </a:extLst>
                </a:gridCol>
              </a:tblGrid>
              <a:tr h="222250">
                <a:tc>
                  <a:txBody>
                    <a:bodyPr/>
                    <a:lstStyle/>
                    <a:p>
                      <a:pPr algn="just">
                        <a:lnSpc>
                          <a:spcPct val="107000"/>
                        </a:lnSpc>
                        <a:spcBef>
                          <a:spcPts val="200"/>
                        </a:spcBef>
                        <a:spcAft>
                          <a:spcPts val="200"/>
                        </a:spcAft>
                        <a:tabLst>
                          <a:tab pos="180340" algn="l"/>
                        </a:tabLst>
                      </a:pPr>
                      <a:r>
                        <a:rPr lang="nl-NL" sz="1800" dirty="0">
                          <a:effectLst/>
                        </a:rPr>
                        <a:t>Groen in stedelijke omgeving</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200"/>
                        </a:spcBef>
                        <a:spcAft>
                          <a:spcPts val="200"/>
                        </a:spcAft>
                        <a:tabLst>
                          <a:tab pos="180340" algn="l"/>
                        </a:tabLst>
                      </a:pPr>
                      <a:r>
                        <a:rPr lang="nl-NL" sz="1800" dirty="0">
                          <a:effectLst/>
                        </a:rPr>
                        <a:t>Uitleggen waarom stedelijk vergroenen belangrijk is.</a:t>
                      </a:r>
                      <a:endParaRPr lang="nl-NL" sz="2400" dirty="0">
                        <a:effectLst/>
                      </a:endParaRPr>
                    </a:p>
                    <a:p>
                      <a:pPr>
                        <a:lnSpc>
                          <a:spcPct val="107000"/>
                        </a:lnSpc>
                        <a:spcBef>
                          <a:spcPts val="200"/>
                        </a:spcBef>
                        <a:spcAft>
                          <a:spcPts val="200"/>
                        </a:spcAft>
                        <a:tabLst>
                          <a:tab pos="180340" algn="l"/>
                        </a:tabLst>
                      </a:pPr>
                      <a:r>
                        <a:rPr lang="nl-NL" sz="1800" dirty="0">
                          <a:effectLst/>
                        </a:rPr>
                        <a:t>Uitleggen wat de functie is van groen in de stad.</a:t>
                      </a:r>
                      <a:endParaRPr lang="nl-NL" sz="2400" dirty="0">
                        <a:effectLst/>
                      </a:endParaRPr>
                    </a:p>
                    <a:p>
                      <a:pPr>
                        <a:lnSpc>
                          <a:spcPct val="107000"/>
                        </a:lnSpc>
                        <a:spcBef>
                          <a:spcPts val="200"/>
                        </a:spcBef>
                        <a:spcAft>
                          <a:spcPts val="200"/>
                        </a:spcAft>
                        <a:tabLst>
                          <a:tab pos="180340" algn="l"/>
                        </a:tabLst>
                      </a:pPr>
                      <a:r>
                        <a:rPr lang="nl-NL" sz="1800" dirty="0">
                          <a:effectLst/>
                        </a:rPr>
                        <a:t>Werkvormen om participatie bij stedelijke vergroenen te bevorderen, kennen.</a:t>
                      </a:r>
                    </a:p>
                    <a:p>
                      <a:pPr>
                        <a:lnSpc>
                          <a:spcPct val="107000"/>
                        </a:lnSpc>
                        <a:spcBef>
                          <a:spcPts val="200"/>
                        </a:spcBef>
                        <a:spcAft>
                          <a:spcPts val="200"/>
                        </a:spcAft>
                        <a:tabLst>
                          <a:tab pos="180340" algn="l"/>
                        </a:tabLst>
                      </a:pP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2506707"/>
                  </a:ext>
                </a:extLst>
              </a:tr>
            </a:tbl>
          </a:graphicData>
        </a:graphic>
      </p:graphicFrame>
      <p:graphicFrame>
        <p:nvGraphicFramePr>
          <p:cNvPr id="5" name="Tabel 4">
            <a:extLst>
              <a:ext uri="{FF2B5EF4-FFF2-40B4-BE49-F238E27FC236}">
                <a16:creationId xmlns:a16="http://schemas.microsoft.com/office/drawing/2014/main" id="{8A54D58D-0885-0DC7-26C5-0CAFD54066F4}"/>
              </a:ext>
            </a:extLst>
          </p:cNvPr>
          <p:cNvGraphicFramePr>
            <a:graphicFrameLocks noGrp="1"/>
          </p:cNvGraphicFramePr>
          <p:nvPr/>
        </p:nvGraphicFramePr>
        <p:xfrm>
          <a:off x="1093152" y="4447953"/>
          <a:ext cx="9026208" cy="1598803"/>
        </p:xfrm>
        <a:graphic>
          <a:graphicData uri="http://schemas.openxmlformats.org/drawingml/2006/table">
            <a:tbl>
              <a:tblPr firstRow="1" firstCol="1" bandRow="1">
                <a:tableStyleId>{5C22544A-7EE6-4342-B048-85BDC9FD1C3A}</a:tableStyleId>
              </a:tblPr>
              <a:tblGrid>
                <a:gridCol w="4513602">
                  <a:extLst>
                    <a:ext uri="{9D8B030D-6E8A-4147-A177-3AD203B41FA5}">
                      <a16:colId xmlns:a16="http://schemas.microsoft.com/office/drawing/2014/main" val="151993882"/>
                    </a:ext>
                  </a:extLst>
                </a:gridCol>
                <a:gridCol w="4512606">
                  <a:extLst>
                    <a:ext uri="{9D8B030D-6E8A-4147-A177-3AD203B41FA5}">
                      <a16:colId xmlns:a16="http://schemas.microsoft.com/office/drawing/2014/main" val="648232852"/>
                    </a:ext>
                  </a:extLst>
                </a:gridCol>
              </a:tblGrid>
              <a:tr h="432276">
                <a:tc>
                  <a:txBody>
                    <a:bodyPr/>
                    <a:lstStyle/>
                    <a:p>
                      <a:pPr algn="just">
                        <a:lnSpc>
                          <a:spcPct val="107000"/>
                        </a:lnSpc>
                        <a:spcBef>
                          <a:spcPts val="200"/>
                        </a:spcBef>
                        <a:spcAft>
                          <a:spcPts val="200"/>
                        </a:spcAft>
                        <a:tabLst>
                          <a:tab pos="180340" algn="l"/>
                        </a:tabLst>
                      </a:pPr>
                      <a:r>
                        <a:rPr lang="nl-NL" sz="1800" dirty="0">
                          <a:effectLst/>
                        </a:rPr>
                        <a:t>Stadstuinen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200"/>
                        </a:spcBef>
                        <a:spcAft>
                          <a:spcPts val="200"/>
                        </a:spcAft>
                        <a:tabLst>
                          <a:tab pos="180340" algn="l"/>
                        </a:tabLst>
                      </a:pPr>
                      <a:r>
                        <a:rPr lang="nl-NL" sz="1800" dirty="0">
                          <a:effectLst/>
                        </a:rPr>
                        <a:t>De functies van stadstuinen kennen, manieren om bewoners te betrekken bij inrichting en onderhoud kennen. Weten wat guerrilla </a:t>
                      </a:r>
                      <a:r>
                        <a:rPr lang="nl-NL" sz="1800" dirty="0" err="1">
                          <a:effectLst/>
                        </a:rPr>
                        <a:t>gardeners</a:t>
                      </a:r>
                      <a:r>
                        <a:rPr lang="nl-NL" sz="1800" dirty="0">
                          <a:effectLst/>
                        </a:rPr>
                        <a:t> doen.</a:t>
                      </a:r>
                    </a:p>
                    <a:p>
                      <a:pPr>
                        <a:lnSpc>
                          <a:spcPct val="107000"/>
                        </a:lnSpc>
                        <a:spcBef>
                          <a:spcPts val="200"/>
                        </a:spcBef>
                        <a:spcAft>
                          <a:spcPts val="200"/>
                        </a:spcAft>
                        <a:tabLst>
                          <a:tab pos="180340" algn="l"/>
                        </a:tabLst>
                      </a:pP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6820143"/>
                  </a:ext>
                </a:extLst>
              </a:tr>
            </a:tbl>
          </a:graphicData>
        </a:graphic>
      </p:graphicFrame>
    </p:spTree>
    <p:extLst>
      <p:ext uri="{BB962C8B-B14F-4D97-AF65-F5344CB8AC3E}">
        <p14:creationId xmlns:p14="http://schemas.microsoft.com/office/powerpoint/2010/main" val="335581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03D7AD-1FE6-4107-8445-075A85D690D2}"/>
              </a:ext>
            </a:extLst>
          </p:cNvPr>
          <p:cNvSpPr>
            <a:spLocks noGrp="1"/>
          </p:cNvSpPr>
          <p:nvPr>
            <p:ph type="title"/>
          </p:nvPr>
        </p:nvSpPr>
        <p:spPr/>
        <p:txBody>
          <a:bodyPr/>
          <a:lstStyle/>
          <a:p>
            <a:r>
              <a:rPr lang="nl-NL" dirty="0"/>
              <a:t>De rol van groen bij ontmoeten in de stad</a:t>
            </a:r>
          </a:p>
        </p:txBody>
      </p:sp>
      <p:sp>
        <p:nvSpPr>
          <p:cNvPr id="4" name="Tekstvak 3">
            <a:extLst>
              <a:ext uri="{FF2B5EF4-FFF2-40B4-BE49-F238E27FC236}">
                <a16:creationId xmlns:a16="http://schemas.microsoft.com/office/drawing/2014/main" id="{881EBB60-5F2A-4C18-86C0-75D166C84401}"/>
              </a:ext>
            </a:extLst>
          </p:cNvPr>
          <p:cNvSpPr txBox="1"/>
          <p:nvPr/>
        </p:nvSpPr>
        <p:spPr>
          <a:xfrm>
            <a:off x="1778792" y="1513018"/>
            <a:ext cx="800576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black"/>
                </a:solidFill>
                <a:effectLst/>
                <a:uLnTx/>
                <a:uFillTx/>
                <a:latin typeface="Calibri" panose="020F0502020204030204"/>
                <a:ea typeface="+mn-ea"/>
                <a:cs typeface="+mn-cs"/>
              </a:rPr>
              <a:t>Helpt bij het versterken van sociale cohesie </a:t>
            </a:r>
          </a:p>
        </p:txBody>
      </p:sp>
      <p:sp>
        <p:nvSpPr>
          <p:cNvPr id="5" name="Ovaal 4">
            <a:extLst>
              <a:ext uri="{FF2B5EF4-FFF2-40B4-BE49-F238E27FC236}">
                <a16:creationId xmlns:a16="http://schemas.microsoft.com/office/drawing/2014/main" id="{12E9ACD4-6E36-48F7-9B3D-1D99E190F7C5}"/>
              </a:ext>
            </a:extLst>
          </p:cNvPr>
          <p:cNvSpPr/>
          <p:nvPr/>
        </p:nvSpPr>
        <p:spPr>
          <a:xfrm>
            <a:off x="838199" y="2838581"/>
            <a:ext cx="2752725" cy="2085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Calibri" panose="020F0502020204030204"/>
                <a:ea typeface="+mn-ea"/>
                <a:cs typeface="+mn-cs"/>
              </a:rPr>
              <a:t>Sociale interactie. </a:t>
            </a:r>
          </a:p>
        </p:txBody>
      </p:sp>
      <p:sp>
        <p:nvSpPr>
          <p:cNvPr id="6" name="Ovaal 5">
            <a:extLst>
              <a:ext uri="{FF2B5EF4-FFF2-40B4-BE49-F238E27FC236}">
                <a16:creationId xmlns:a16="http://schemas.microsoft.com/office/drawing/2014/main" id="{1C87FFC7-255E-4FC1-8E71-D506532AFAF6}"/>
              </a:ext>
            </a:extLst>
          </p:cNvPr>
          <p:cNvSpPr/>
          <p:nvPr/>
        </p:nvSpPr>
        <p:spPr>
          <a:xfrm>
            <a:off x="4426742" y="2838580"/>
            <a:ext cx="2895600" cy="1990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Calibri" panose="020F0502020204030204"/>
                <a:ea typeface="+mn-ea"/>
                <a:cs typeface="+mn-cs"/>
              </a:rPr>
              <a:t>Gedeelde waarden en normen.</a:t>
            </a:r>
          </a:p>
        </p:txBody>
      </p:sp>
      <p:sp>
        <p:nvSpPr>
          <p:cNvPr id="7" name="Ovaal 6">
            <a:extLst>
              <a:ext uri="{FF2B5EF4-FFF2-40B4-BE49-F238E27FC236}">
                <a16:creationId xmlns:a16="http://schemas.microsoft.com/office/drawing/2014/main" id="{E4D0EBDC-D056-4694-BC6F-C9DC2B4FD572}"/>
              </a:ext>
            </a:extLst>
          </p:cNvPr>
          <p:cNvSpPr/>
          <p:nvPr/>
        </p:nvSpPr>
        <p:spPr>
          <a:xfrm>
            <a:off x="8458200" y="2769484"/>
            <a:ext cx="2895600" cy="1921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Calibri" panose="020F0502020204030204"/>
                <a:ea typeface="+mn-ea"/>
                <a:cs typeface="+mn-cs"/>
              </a:rPr>
              <a:t>Binding met de buurt.</a:t>
            </a:r>
          </a:p>
        </p:txBody>
      </p:sp>
      <p:sp>
        <p:nvSpPr>
          <p:cNvPr id="9" name="Tekstvak 8">
            <a:extLst>
              <a:ext uri="{FF2B5EF4-FFF2-40B4-BE49-F238E27FC236}">
                <a16:creationId xmlns:a16="http://schemas.microsoft.com/office/drawing/2014/main" id="{23718876-C2E1-4D60-A0E1-BE1FF546B7B0}"/>
              </a:ext>
            </a:extLst>
          </p:cNvPr>
          <p:cNvSpPr txBox="1"/>
          <p:nvPr/>
        </p:nvSpPr>
        <p:spPr>
          <a:xfrm>
            <a:off x="1964529" y="2037011"/>
            <a:ext cx="782002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black"/>
                </a:solidFill>
                <a:effectLst/>
                <a:uLnTx/>
                <a:uFillTx/>
                <a:latin typeface="Calibri" panose="020F0502020204030204"/>
                <a:ea typeface="+mn-ea"/>
                <a:cs typeface="+mn-cs"/>
              </a:rPr>
              <a:t>Sociale cohesie bestaat uit drie aspecten: </a:t>
            </a:r>
          </a:p>
        </p:txBody>
      </p:sp>
      <p:sp>
        <p:nvSpPr>
          <p:cNvPr id="10" name="Tekstvak 9">
            <a:extLst>
              <a:ext uri="{FF2B5EF4-FFF2-40B4-BE49-F238E27FC236}">
                <a16:creationId xmlns:a16="http://schemas.microsoft.com/office/drawing/2014/main" id="{B9B547A8-EB58-40A2-BC8C-48D8D913F1B6}"/>
              </a:ext>
            </a:extLst>
          </p:cNvPr>
          <p:cNvSpPr txBox="1"/>
          <p:nvPr/>
        </p:nvSpPr>
        <p:spPr>
          <a:xfrm>
            <a:off x="1200148" y="5344982"/>
            <a:ext cx="202882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Omgang en contact met anderen in de wijk.</a:t>
            </a:r>
          </a:p>
        </p:txBody>
      </p:sp>
      <p:sp>
        <p:nvSpPr>
          <p:cNvPr id="11" name="Tekstvak 10">
            <a:extLst>
              <a:ext uri="{FF2B5EF4-FFF2-40B4-BE49-F238E27FC236}">
                <a16:creationId xmlns:a16="http://schemas.microsoft.com/office/drawing/2014/main" id="{A95D918B-1356-421A-82E0-12B903ACEFF3}"/>
              </a:ext>
            </a:extLst>
          </p:cNvPr>
          <p:cNvSpPr txBox="1"/>
          <p:nvPr/>
        </p:nvSpPr>
        <p:spPr>
          <a:xfrm>
            <a:off x="4581525" y="5344982"/>
            <a:ext cx="261937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Het als wijk met elkaar eens zijn over norm ‘je maakt na 24.00 uur geen lawaai meer’.</a:t>
            </a:r>
          </a:p>
        </p:txBody>
      </p:sp>
      <p:sp>
        <p:nvSpPr>
          <p:cNvPr id="12" name="Tekstvak 11">
            <a:extLst>
              <a:ext uri="{FF2B5EF4-FFF2-40B4-BE49-F238E27FC236}">
                <a16:creationId xmlns:a16="http://schemas.microsoft.com/office/drawing/2014/main" id="{428898F1-81A5-4D19-94FE-575E79565A77}"/>
              </a:ext>
            </a:extLst>
          </p:cNvPr>
          <p:cNvSpPr txBox="1"/>
          <p:nvPr/>
        </p:nvSpPr>
        <p:spPr>
          <a:xfrm>
            <a:off x="8772528" y="5161645"/>
            <a:ext cx="258127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Mensen kennen elkaar van zien, van een praatje en voelen zich medeverantwoordelijk voor de wijk.</a:t>
            </a:r>
          </a:p>
        </p:txBody>
      </p:sp>
    </p:spTree>
    <p:extLst>
      <p:ext uri="{BB962C8B-B14F-4D97-AF65-F5344CB8AC3E}">
        <p14:creationId xmlns:p14="http://schemas.microsoft.com/office/powerpoint/2010/main" val="200091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81957-221F-484C-8AED-432CAE4D6799}"/>
              </a:ext>
            </a:extLst>
          </p:cNvPr>
          <p:cNvSpPr>
            <a:spLocks noGrp="1"/>
          </p:cNvSpPr>
          <p:nvPr>
            <p:ph type="title"/>
          </p:nvPr>
        </p:nvSpPr>
        <p:spPr/>
        <p:txBody>
          <a:bodyPr/>
          <a:lstStyle/>
          <a:p>
            <a:r>
              <a:rPr lang="nl-NL" dirty="0">
                <a:solidFill>
                  <a:schemeClr val="accent6"/>
                </a:solidFill>
              </a:rPr>
              <a:t>Functie van groen in stedelijke omgeving</a:t>
            </a:r>
          </a:p>
        </p:txBody>
      </p:sp>
      <p:sp>
        <p:nvSpPr>
          <p:cNvPr id="13" name="Tekstvak 12">
            <a:extLst>
              <a:ext uri="{FF2B5EF4-FFF2-40B4-BE49-F238E27FC236}">
                <a16:creationId xmlns:a16="http://schemas.microsoft.com/office/drawing/2014/main" id="{CCA8617E-8B6F-9DBD-D202-3C0DE5D69E1F}"/>
              </a:ext>
            </a:extLst>
          </p:cNvPr>
          <p:cNvSpPr txBox="1"/>
          <p:nvPr/>
        </p:nvSpPr>
        <p:spPr>
          <a:xfrm>
            <a:off x="838200" y="1899275"/>
            <a:ext cx="9508548" cy="1323439"/>
          </a:xfrm>
          <a:prstGeom prst="rect">
            <a:avLst/>
          </a:prstGeom>
          <a:noFill/>
        </p:spPr>
        <p:txBody>
          <a:bodyPr wrap="square">
            <a:spAutoFit/>
          </a:bodyPr>
          <a:lstStyle/>
          <a:p>
            <a:r>
              <a:rPr lang="nl-NL" sz="2000" dirty="0"/>
              <a:t>Opdracht:</a:t>
            </a:r>
            <a:br>
              <a:rPr lang="nl-NL" sz="2000" dirty="0"/>
            </a:br>
            <a:r>
              <a:rPr lang="nl-NL" sz="2000" dirty="0"/>
              <a:t>lees het artikel op wiki bij les 6 ‘Zeven redenen om te investeren in een groene stad’. </a:t>
            </a:r>
          </a:p>
          <a:p>
            <a:endParaRPr lang="nl-NL" sz="2000" dirty="0"/>
          </a:p>
          <a:p>
            <a:r>
              <a:rPr lang="nl-NL" sz="2000" dirty="0"/>
              <a:t>Welke 7 redenen vind je? </a:t>
            </a:r>
          </a:p>
        </p:txBody>
      </p:sp>
      <p:sp>
        <p:nvSpPr>
          <p:cNvPr id="15" name="Tekstvak 14">
            <a:extLst>
              <a:ext uri="{FF2B5EF4-FFF2-40B4-BE49-F238E27FC236}">
                <a16:creationId xmlns:a16="http://schemas.microsoft.com/office/drawing/2014/main" id="{F0AF7E93-BA92-A909-B8AB-BEAEDEB12992}"/>
              </a:ext>
            </a:extLst>
          </p:cNvPr>
          <p:cNvSpPr txBox="1"/>
          <p:nvPr/>
        </p:nvSpPr>
        <p:spPr>
          <a:xfrm>
            <a:off x="755072" y="3635287"/>
            <a:ext cx="10082645" cy="369332"/>
          </a:xfrm>
          <a:prstGeom prst="rect">
            <a:avLst/>
          </a:prstGeom>
          <a:noFill/>
        </p:spPr>
        <p:txBody>
          <a:bodyPr wrap="square">
            <a:spAutoFit/>
          </a:bodyPr>
          <a:lstStyle/>
          <a:p>
            <a:r>
              <a:rPr lang="nl-NL" dirty="0">
                <a:hlinkClick r:id="rId2"/>
              </a:rPr>
              <a:t>https://www.wur.nl/nl/show-longread/Zeven-redenen-om-te-investeren-in-een-groene-stad.htm</a:t>
            </a:r>
            <a:r>
              <a:rPr lang="nl-NL" dirty="0"/>
              <a:t> </a:t>
            </a:r>
          </a:p>
        </p:txBody>
      </p:sp>
    </p:spTree>
    <p:extLst>
      <p:ext uri="{BB962C8B-B14F-4D97-AF65-F5344CB8AC3E}">
        <p14:creationId xmlns:p14="http://schemas.microsoft.com/office/powerpoint/2010/main" val="3063112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81957-221F-484C-8AED-432CAE4D6799}"/>
              </a:ext>
            </a:extLst>
          </p:cNvPr>
          <p:cNvSpPr>
            <a:spLocks noGrp="1"/>
          </p:cNvSpPr>
          <p:nvPr>
            <p:ph type="title"/>
          </p:nvPr>
        </p:nvSpPr>
        <p:spPr/>
        <p:txBody>
          <a:bodyPr/>
          <a:lstStyle/>
          <a:p>
            <a:r>
              <a:rPr lang="nl-NL" dirty="0">
                <a:solidFill>
                  <a:schemeClr val="accent6"/>
                </a:solidFill>
              </a:rPr>
              <a:t>Functie van groen in stedelijke omgeving</a:t>
            </a:r>
          </a:p>
        </p:txBody>
      </p:sp>
      <p:sp>
        <p:nvSpPr>
          <p:cNvPr id="3" name="Rechthoek 2">
            <a:extLst>
              <a:ext uri="{FF2B5EF4-FFF2-40B4-BE49-F238E27FC236}">
                <a16:creationId xmlns:a16="http://schemas.microsoft.com/office/drawing/2014/main" id="{C859E881-FDEE-46B0-B0E3-2206788D1CEC}"/>
              </a:ext>
            </a:extLst>
          </p:cNvPr>
          <p:cNvSpPr/>
          <p:nvPr/>
        </p:nvSpPr>
        <p:spPr>
          <a:xfrm>
            <a:off x="923925" y="1614785"/>
            <a:ext cx="9296400" cy="646331"/>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333333"/>
                </a:solidFill>
                <a:effectLst/>
                <a:uLnTx/>
                <a:uFillTx/>
                <a:latin typeface="verdana" panose="020B0604030504040204" pitchFamily="34" charset="0"/>
                <a:ea typeface="+mn-ea"/>
                <a:cs typeface="+mn-cs"/>
              </a:rPr>
              <a:t>Groen in de stad is heel belangrijk voor de klimaatbestendigheid van de stad en de leefbaarheid voor de inwoners.</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hthoek 3">
            <a:extLst>
              <a:ext uri="{FF2B5EF4-FFF2-40B4-BE49-F238E27FC236}">
                <a16:creationId xmlns:a16="http://schemas.microsoft.com/office/drawing/2014/main" id="{2AA01B94-7FEF-4EAB-B798-24758D90EAE4}"/>
              </a:ext>
            </a:extLst>
          </p:cNvPr>
          <p:cNvSpPr/>
          <p:nvPr/>
        </p:nvSpPr>
        <p:spPr>
          <a:xfrm>
            <a:off x="838200" y="2488272"/>
            <a:ext cx="8991600" cy="369332"/>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33333"/>
                </a:solidFill>
                <a:effectLst/>
                <a:uLnTx/>
                <a:uFillTx/>
                <a:latin typeface="verdana" panose="020B0604030504040204" pitchFamily="34" charset="0"/>
                <a:ea typeface="+mn-ea"/>
                <a:cs typeface="+mn-cs"/>
              </a:rPr>
              <a:t>1.    Groen vermindert de kans op wateroverlast</a:t>
            </a:r>
          </a:p>
        </p:txBody>
      </p:sp>
      <p:sp>
        <p:nvSpPr>
          <p:cNvPr id="5" name="Rechthoek 4">
            <a:extLst>
              <a:ext uri="{FF2B5EF4-FFF2-40B4-BE49-F238E27FC236}">
                <a16:creationId xmlns:a16="http://schemas.microsoft.com/office/drawing/2014/main" id="{CBD5058F-63AE-4EDE-B7A3-D3A035A0650C}"/>
              </a:ext>
            </a:extLst>
          </p:cNvPr>
          <p:cNvSpPr/>
          <p:nvPr/>
        </p:nvSpPr>
        <p:spPr>
          <a:xfrm>
            <a:off x="838200" y="2967335"/>
            <a:ext cx="5312673" cy="369332"/>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33333"/>
                </a:solidFill>
                <a:effectLst/>
                <a:uLnTx/>
                <a:uFillTx/>
                <a:latin typeface="verdana" panose="020B0604030504040204" pitchFamily="34" charset="0"/>
                <a:ea typeface="+mn-ea"/>
                <a:cs typeface="+mn-cs"/>
              </a:rPr>
              <a:t>2.    Groen verkoelt de stad in de zomer</a:t>
            </a:r>
          </a:p>
        </p:txBody>
      </p:sp>
      <p:sp>
        <p:nvSpPr>
          <p:cNvPr id="6" name="Rechthoek 5">
            <a:extLst>
              <a:ext uri="{FF2B5EF4-FFF2-40B4-BE49-F238E27FC236}">
                <a16:creationId xmlns:a16="http://schemas.microsoft.com/office/drawing/2014/main" id="{EF3F4C07-9409-400A-B98D-8D2ADE351456}"/>
              </a:ext>
            </a:extLst>
          </p:cNvPr>
          <p:cNvSpPr/>
          <p:nvPr/>
        </p:nvSpPr>
        <p:spPr>
          <a:xfrm>
            <a:off x="838200" y="3429000"/>
            <a:ext cx="10001250" cy="369332"/>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33333"/>
                </a:solidFill>
                <a:effectLst/>
                <a:uLnTx/>
                <a:uFillTx/>
                <a:latin typeface="verdana" panose="020B0604030504040204" pitchFamily="34" charset="0"/>
                <a:ea typeface="+mn-ea"/>
                <a:cs typeface="+mn-cs"/>
              </a:rPr>
              <a:t>3.    Groen draagt bij aan een betere gezondheid en een hoger welzijn</a:t>
            </a:r>
          </a:p>
        </p:txBody>
      </p:sp>
      <p:sp>
        <p:nvSpPr>
          <p:cNvPr id="7" name="Rechthoek 6">
            <a:extLst>
              <a:ext uri="{FF2B5EF4-FFF2-40B4-BE49-F238E27FC236}">
                <a16:creationId xmlns:a16="http://schemas.microsoft.com/office/drawing/2014/main" id="{9741B6F8-5177-4557-8F39-3148B948903B}"/>
              </a:ext>
            </a:extLst>
          </p:cNvPr>
          <p:cNvSpPr/>
          <p:nvPr/>
        </p:nvSpPr>
        <p:spPr>
          <a:xfrm>
            <a:off x="838200" y="3908063"/>
            <a:ext cx="5456943" cy="369332"/>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33333"/>
                </a:solidFill>
                <a:effectLst/>
                <a:uLnTx/>
                <a:uFillTx/>
                <a:latin typeface="verdana" panose="020B0604030504040204" pitchFamily="34" charset="0"/>
                <a:ea typeface="+mn-ea"/>
                <a:cs typeface="+mn-cs"/>
              </a:rPr>
              <a:t>4.    Groen draagt bij aan sociale cohesie</a:t>
            </a:r>
          </a:p>
        </p:txBody>
      </p:sp>
      <p:sp>
        <p:nvSpPr>
          <p:cNvPr id="8" name="Rechthoek 7">
            <a:extLst>
              <a:ext uri="{FF2B5EF4-FFF2-40B4-BE49-F238E27FC236}">
                <a16:creationId xmlns:a16="http://schemas.microsoft.com/office/drawing/2014/main" id="{1378657C-5D8D-4407-8AB7-D2A59CCDCAC0}"/>
              </a:ext>
            </a:extLst>
          </p:cNvPr>
          <p:cNvSpPr/>
          <p:nvPr/>
        </p:nvSpPr>
        <p:spPr>
          <a:xfrm>
            <a:off x="838200" y="4411250"/>
            <a:ext cx="3554178" cy="369332"/>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33333"/>
                </a:solidFill>
                <a:effectLst/>
                <a:uLnTx/>
                <a:uFillTx/>
                <a:latin typeface="verdana" panose="020B0604030504040204" pitchFamily="34" charset="0"/>
                <a:ea typeface="+mn-ea"/>
                <a:cs typeface="+mn-cs"/>
              </a:rPr>
              <a:t>5.    Groen trekt bedrijven</a:t>
            </a:r>
          </a:p>
        </p:txBody>
      </p:sp>
      <p:sp>
        <p:nvSpPr>
          <p:cNvPr id="9" name="Rechthoek 8">
            <a:extLst>
              <a:ext uri="{FF2B5EF4-FFF2-40B4-BE49-F238E27FC236}">
                <a16:creationId xmlns:a16="http://schemas.microsoft.com/office/drawing/2014/main" id="{7609FC43-F228-4A37-BCBC-4A60C56E2199}"/>
              </a:ext>
            </a:extLst>
          </p:cNvPr>
          <p:cNvSpPr/>
          <p:nvPr/>
        </p:nvSpPr>
        <p:spPr>
          <a:xfrm>
            <a:off x="838200" y="4914437"/>
            <a:ext cx="4743606" cy="369332"/>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33333"/>
                </a:solidFill>
                <a:effectLst/>
                <a:uLnTx/>
                <a:uFillTx/>
                <a:latin typeface="verdana" panose="020B0604030504040204" pitchFamily="34" charset="0"/>
                <a:ea typeface="+mn-ea"/>
                <a:cs typeface="+mn-cs"/>
              </a:rPr>
              <a:t>6.    Groen zorgt voor biodiversiteit</a:t>
            </a:r>
          </a:p>
        </p:txBody>
      </p:sp>
      <p:sp>
        <p:nvSpPr>
          <p:cNvPr id="10" name="Rechthoek 9">
            <a:extLst>
              <a:ext uri="{FF2B5EF4-FFF2-40B4-BE49-F238E27FC236}">
                <a16:creationId xmlns:a16="http://schemas.microsoft.com/office/drawing/2014/main" id="{FD00CEBD-DD0F-4835-9720-436BCDEC5C0B}"/>
              </a:ext>
            </a:extLst>
          </p:cNvPr>
          <p:cNvSpPr/>
          <p:nvPr/>
        </p:nvSpPr>
        <p:spPr>
          <a:xfrm>
            <a:off x="838200" y="5417624"/>
            <a:ext cx="9915525" cy="369332"/>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33333"/>
                </a:solidFill>
                <a:effectLst/>
                <a:uLnTx/>
                <a:uFillTx/>
                <a:latin typeface="verdana" panose="020B0604030504040204" pitchFamily="34" charset="0"/>
                <a:ea typeface="+mn-ea"/>
                <a:cs typeface="+mn-cs"/>
              </a:rPr>
              <a:t>7.    Groen verhoogt de waarde van huizen en kantoren</a:t>
            </a:r>
          </a:p>
        </p:txBody>
      </p:sp>
      <p:sp>
        <p:nvSpPr>
          <p:cNvPr id="12" name="Tekstballon: ovaal 11">
            <a:extLst>
              <a:ext uri="{FF2B5EF4-FFF2-40B4-BE49-F238E27FC236}">
                <a16:creationId xmlns:a16="http://schemas.microsoft.com/office/drawing/2014/main" id="{1E5E80F3-EA6C-4F6C-BE45-D71AB27BAC17}"/>
              </a:ext>
            </a:extLst>
          </p:cNvPr>
          <p:cNvSpPr/>
          <p:nvPr/>
        </p:nvSpPr>
        <p:spPr>
          <a:xfrm>
            <a:off x="8843962" y="5292326"/>
            <a:ext cx="2752725" cy="1166916"/>
          </a:xfrm>
          <a:prstGeom prst="wedgeEllipseCallout">
            <a:avLst>
              <a:gd name="adj1" fmla="val -57144"/>
              <a:gd name="adj2" fmla="val -8930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Welke functies heeft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de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Korvel</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tuin?</a:t>
            </a:r>
          </a:p>
        </p:txBody>
      </p:sp>
    </p:spTree>
    <p:extLst>
      <p:ext uri="{BB962C8B-B14F-4D97-AF65-F5344CB8AC3E}">
        <p14:creationId xmlns:p14="http://schemas.microsoft.com/office/powerpoint/2010/main" val="45469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9E150B3-5FB4-35DF-6879-9BD0C837346D}"/>
              </a:ext>
            </a:extLst>
          </p:cNvPr>
          <p:cNvPicPr>
            <a:picLocks noChangeAspect="1"/>
          </p:cNvPicPr>
          <p:nvPr/>
        </p:nvPicPr>
        <p:blipFill rotWithShape="1">
          <a:blip r:embed="rId2"/>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3936FF-38AC-1FC0-3B25-CE5B053964F7}"/>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rPr>
              <a:t>Spelen in de stad</a:t>
            </a:r>
          </a:p>
        </p:txBody>
      </p:sp>
      <p:sp>
        <p:nvSpPr>
          <p:cNvPr id="3" name="Ondertitel 2">
            <a:extLst>
              <a:ext uri="{FF2B5EF4-FFF2-40B4-BE49-F238E27FC236}">
                <a16:creationId xmlns:a16="http://schemas.microsoft.com/office/drawing/2014/main" id="{F369DE68-1143-E644-62F2-F529B1177C05}"/>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a:solidFill>
                  <a:srgbClr val="FFFFFF"/>
                </a:solidFill>
              </a:rPr>
              <a:t>middel en doel</a:t>
            </a:r>
          </a:p>
        </p:txBody>
      </p:sp>
    </p:spTree>
    <p:extLst>
      <p:ext uri="{BB962C8B-B14F-4D97-AF65-F5344CB8AC3E}">
        <p14:creationId xmlns:p14="http://schemas.microsoft.com/office/powerpoint/2010/main" val="311571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FD014-EA5D-8F91-82E9-5E826D8F6270}"/>
              </a:ext>
            </a:extLst>
          </p:cNvPr>
          <p:cNvSpPr>
            <a:spLocks noGrp="1"/>
          </p:cNvSpPr>
          <p:nvPr>
            <p:ph type="title"/>
          </p:nvPr>
        </p:nvSpPr>
        <p:spPr/>
        <p:txBody>
          <a:bodyPr/>
          <a:lstStyle/>
          <a:p>
            <a:r>
              <a:rPr lang="nl-NL" dirty="0"/>
              <a:t>Begrippenlijst:</a:t>
            </a:r>
          </a:p>
        </p:txBody>
      </p:sp>
      <p:graphicFrame>
        <p:nvGraphicFramePr>
          <p:cNvPr id="3" name="Tabel 2">
            <a:extLst>
              <a:ext uri="{FF2B5EF4-FFF2-40B4-BE49-F238E27FC236}">
                <a16:creationId xmlns:a16="http://schemas.microsoft.com/office/drawing/2014/main" id="{BCDEEA28-7B61-6FDA-014D-FE601111D9C0}"/>
              </a:ext>
            </a:extLst>
          </p:cNvPr>
          <p:cNvGraphicFramePr>
            <a:graphicFrameLocks noGrp="1"/>
          </p:cNvGraphicFramePr>
          <p:nvPr>
            <p:extLst>
              <p:ext uri="{D42A27DB-BD31-4B8C-83A1-F6EECF244321}">
                <p14:modId xmlns:p14="http://schemas.microsoft.com/office/powerpoint/2010/main" val="3385912514"/>
              </p:ext>
            </p:extLst>
          </p:nvPr>
        </p:nvGraphicFramePr>
        <p:xfrm>
          <a:off x="1046013" y="1861701"/>
          <a:ext cx="9933720" cy="2234015"/>
        </p:xfrm>
        <a:graphic>
          <a:graphicData uri="http://schemas.openxmlformats.org/drawingml/2006/table">
            <a:tbl>
              <a:tblPr firstRow="1" firstCol="1" bandRow="1">
                <a:tableStyleId>{5C22544A-7EE6-4342-B048-85BDC9FD1C3A}</a:tableStyleId>
              </a:tblPr>
              <a:tblGrid>
                <a:gridCol w="2758728">
                  <a:extLst>
                    <a:ext uri="{9D8B030D-6E8A-4147-A177-3AD203B41FA5}">
                      <a16:colId xmlns:a16="http://schemas.microsoft.com/office/drawing/2014/main" val="4238029757"/>
                    </a:ext>
                  </a:extLst>
                </a:gridCol>
                <a:gridCol w="7174992">
                  <a:extLst>
                    <a:ext uri="{9D8B030D-6E8A-4147-A177-3AD203B41FA5}">
                      <a16:colId xmlns:a16="http://schemas.microsoft.com/office/drawing/2014/main" val="986914641"/>
                    </a:ext>
                  </a:extLst>
                </a:gridCol>
              </a:tblGrid>
              <a:tr h="2234015">
                <a:tc>
                  <a:txBody>
                    <a:bodyPr/>
                    <a:lstStyle/>
                    <a:p>
                      <a:pPr algn="just">
                        <a:lnSpc>
                          <a:spcPct val="107000"/>
                        </a:lnSpc>
                        <a:spcBef>
                          <a:spcPts val="200"/>
                        </a:spcBef>
                        <a:spcAft>
                          <a:spcPts val="200"/>
                        </a:spcAft>
                        <a:tabLst>
                          <a:tab pos="180340" algn="l"/>
                        </a:tabLst>
                      </a:pPr>
                      <a:r>
                        <a:rPr lang="nl-NL" sz="3300" dirty="0">
                          <a:effectLst/>
                        </a:rPr>
                        <a:t>Spelen in de stad</a:t>
                      </a:r>
                      <a:endParaRPr lang="nl-NL" sz="3300" dirty="0">
                        <a:effectLst/>
                        <a:latin typeface="Arial" panose="020B0604020202020204" pitchFamily="34" charset="0"/>
                        <a:ea typeface="Calibri" panose="020F0502020204030204" pitchFamily="34" charset="0"/>
                        <a:cs typeface="Times New Roman" panose="02020603050405020304" pitchFamily="18" charset="0"/>
                      </a:endParaRPr>
                    </a:p>
                  </a:txBody>
                  <a:tcPr marL="226314" marR="226314" marT="0" marB="0" anchor="ctr"/>
                </a:tc>
                <a:tc>
                  <a:txBody>
                    <a:bodyPr/>
                    <a:lstStyle/>
                    <a:p>
                      <a:pPr>
                        <a:lnSpc>
                          <a:spcPct val="107000"/>
                        </a:lnSpc>
                        <a:spcBef>
                          <a:spcPts val="200"/>
                        </a:spcBef>
                        <a:spcAft>
                          <a:spcPts val="200"/>
                        </a:spcAft>
                        <a:tabLst>
                          <a:tab pos="180340" algn="l"/>
                        </a:tabLst>
                      </a:pPr>
                      <a:r>
                        <a:rPr lang="nl-NL" sz="3300" dirty="0">
                          <a:effectLst/>
                        </a:rPr>
                        <a:t>Je kent de functies van spelen.  Je kent manieren om de doelgroep te betrekken bij inrichting. Je kent de functie van NUSO.</a:t>
                      </a:r>
                      <a:endParaRPr lang="nl-NL" sz="3300" dirty="0">
                        <a:effectLst/>
                        <a:latin typeface="Arial" panose="020B0604020202020204" pitchFamily="34" charset="0"/>
                        <a:ea typeface="Calibri" panose="020F0502020204030204" pitchFamily="34" charset="0"/>
                        <a:cs typeface="Times New Roman" panose="02020603050405020304" pitchFamily="18" charset="0"/>
                      </a:endParaRPr>
                    </a:p>
                  </a:txBody>
                  <a:tcPr marL="226314" marR="226314" marT="0" marB="0"/>
                </a:tc>
                <a:extLst>
                  <a:ext uri="{0D108BD9-81ED-4DB2-BD59-A6C34878D82A}">
                    <a16:rowId xmlns:a16="http://schemas.microsoft.com/office/drawing/2014/main" val="2516453868"/>
                  </a:ext>
                </a:extLst>
              </a:tr>
            </a:tbl>
          </a:graphicData>
        </a:graphic>
      </p:graphicFrame>
    </p:spTree>
    <p:extLst>
      <p:ext uri="{BB962C8B-B14F-4D97-AF65-F5344CB8AC3E}">
        <p14:creationId xmlns:p14="http://schemas.microsoft.com/office/powerpoint/2010/main" val="238573944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bbleVTI">
  <a:themeElements>
    <a:clrScheme name="AnalogousFromRegularSeedLeftStep">
      <a:dk1>
        <a:srgbClr val="000000"/>
      </a:dk1>
      <a:lt1>
        <a:srgbClr val="FFFFFF"/>
      </a:lt1>
      <a:dk2>
        <a:srgbClr val="2B1C31"/>
      </a:dk2>
      <a:lt2>
        <a:srgbClr val="F0F3F1"/>
      </a:lt2>
      <a:accent1>
        <a:srgbClr val="E729B9"/>
      </a:accent1>
      <a:accent2>
        <a:srgbClr val="B317D5"/>
      </a:accent2>
      <a:accent3>
        <a:srgbClr val="7629E7"/>
      </a:accent3>
      <a:accent4>
        <a:srgbClr val="3234DA"/>
      </a:accent4>
      <a:accent5>
        <a:srgbClr val="297AE7"/>
      </a:accent5>
      <a:accent6>
        <a:srgbClr val="17B7D5"/>
      </a:accent6>
      <a:hlink>
        <a:srgbClr val="349E4E"/>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Props1.xml><?xml version="1.0" encoding="utf-8"?>
<ds:datastoreItem xmlns:ds="http://schemas.openxmlformats.org/officeDocument/2006/customXml" ds:itemID="{86089BA5-4DCB-4494-A30F-AAC56648AA28}">
  <ds:schemaRefs>
    <ds:schemaRef ds:uri="http://schemas.microsoft.com/sharepoint/v3/contenttype/forms"/>
  </ds:schemaRefs>
</ds:datastoreItem>
</file>

<file path=customXml/itemProps2.xml><?xml version="1.0" encoding="utf-8"?>
<ds:datastoreItem xmlns:ds="http://schemas.openxmlformats.org/officeDocument/2006/customXml" ds:itemID="{15BEB3E0-E32C-4ACF-8EE7-7C6F211CB8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6E8BCA-2B9B-4CED-83E8-580CF9BA2B45}">
  <ds:schemaRefs>
    <ds:schemaRef ds:uri="http://schemas.microsoft.com/office/2006/metadata/properties"/>
    <ds:schemaRef ds:uri="http://schemas.microsoft.com/office/infopath/2007/PartnerControls"/>
    <ds:schemaRef ds:uri="c67c63a5-6c7f-42bb-9d17-0feff5816463"/>
    <ds:schemaRef ds:uri="c20cf8ba-b598-4d03-85bf-01d90a2844ae"/>
  </ds:schemaRefs>
</ds:datastoreItem>
</file>

<file path=docProps/app.xml><?xml version="1.0" encoding="utf-8"?>
<Properties xmlns="http://schemas.openxmlformats.org/officeDocument/2006/extended-properties" xmlns:vt="http://schemas.openxmlformats.org/officeDocument/2006/docPropsVTypes">
  <TotalTime>27</TotalTime>
  <Words>1041</Words>
  <Application>Microsoft Office PowerPoint</Application>
  <PresentationFormat>Breedbeeld</PresentationFormat>
  <Paragraphs>111</Paragraphs>
  <Slides>23</Slides>
  <Notes>0</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23</vt:i4>
      </vt:variant>
    </vt:vector>
  </HeadingPairs>
  <TitlesOfParts>
    <vt:vector size="34" baseType="lpstr">
      <vt:lpstr>Abadi</vt:lpstr>
      <vt:lpstr>Arial</vt:lpstr>
      <vt:lpstr>Avenir Next LT Pro</vt:lpstr>
      <vt:lpstr>Avenir Next LT Pro Light</vt:lpstr>
      <vt:lpstr>Calibri</vt:lpstr>
      <vt:lpstr>Calibri Light</vt:lpstr>
      <vt:lpstr>Love Ya Like A Sister</vt:lpstr>
      <vt:lpstr>Sitka Subheading</vt:lpstr>
      <vt:lpstr>verdana</vt:lpstr>
      <vt:lpstr>Kantoorthema</vt:lpstr>
      <vt:lpstr>PebbleVTI</vt:lpstr>
      <vt:lpstr>Stad en wijk</vt:lpstr>
      <vt:lpstr>Stad en wijk in leerjaar 2 en 3?</vt:lpstr>
      <vt:lpstr>De rol van groen  bij ontmoeten in de stad</vt:lpstr>
      <vt:lpstr>Begrippenlijst:</vt:lpstr>
      <vt:lpstr>De rol van groen bij ontmoeten in de stad</vt:lpstr>
      <vt:lpstr>Functie van groen in stedelijke omgeving</vt:lpstr>
      <vt:lpstr>Functie van groen in stedelijke omgeving</vt:lpstr>
      <vt:lpstr>Spelen in de stad</vt:lpstr>
      <vt:lpstr>Begrippenlijst:</vt:lpstr>
      <vt:lpstr>Middel en doel; ontwikkelen, spelen, bewegen,  ontdekken, ontmoeten.</vt:lpstr>
      <vt:lpstr>Leren door spelen </vt:lpstr>
      <vt:lpstr>Waarom buitenspelen?</vt:lpstr>
      <vt:lpstr>PowerPoint-presentatie</vt:lpstr>
      <vt:lpstr>PowerPoint-presentatie</vt:lpstr>
      <vt:lpstr>PowerPoint-presentatie</vt:lpstr>
      <vt:lpstr>PowerPoint-presentatie</vt:lpstr>
      <vt:lpstr>  NUSO en IVN </vt:lpstr>
      <vt:lpstr>Inclusiviteit </vt:lpstr>
      <vt:lpstr>PowerPoint-presentatie</vt:lpstr>
      <vt:lpstr>Doelgroepen of juist voor een mix van mensen?! </vt:lpstr>
      <vt:lpstr>Opdracht</vt:lpstr>
      <vt:lpstr>PowerPoint-presentatie</vt:lpstr>
      <vt:lpstr>Bedankt en tot volgende week!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dc:title>
  <dc:creator>Pascalle Cup</dc:creator>
  <cp:lastModifiedBy>Pascalle Cup</cp:lastModifiedBy>
  <cp:revision>2</cp:revision>
  <dcterms:created xsi:type="dcterms:W3CDTF">2023-06-08T11:51:57Z</dcterms:created>
  <dcterms:modified xsi:type="dcterms:W3CDTF">2024-06-09T18:28:38Z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